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475" r:id="rId3"/>
    <p:sldId id="439" r:id="rId4"/>
    <p:sldId id="347" r:id="rId5"/>
    <p:sldId id="345" r:id="rId6"/>
    <p:sldId id="358" r:id="rId7"/>
    <p:sldId id="478" r:id="rId8"/>
    <p:sldId id="477" r:id="rId9"/>
    <p:sldId id="304" r:id="rId10"/>
    <p:sldId id="351" r:id="rId11"/>
    <p:sldId id="494" r:id="rId12"/>
    <p:sldId id="496" r:id="rId13"/>
    <p:sldId id="499" r:id="rId14"/>
    <p:sldId id="506" r:id="rId15"/>
    <p:sldId id="440" r:id="rId16"/>
    <p:sldId id="500" r:id="rId17"/>
    <p:sldId id="479" r:id="rId18"/>
    <p:sldId id="480" r:id="rId19"/>
    <p:sldId id="481" r:id="rId20"/>
    <p:sldId id="326" r:id="rId21"/>
    <p:sldId id="327" r:id="rId22"/>
    <p:sldId id="487" r:id="rId23"/>
    <p:sldId id="490" r:id="rId24"/>
    <p:sldId id="491" r:id="rId25"/>
    <p:sldId id="488" r:id="rId26"/>
    <p:sldId id="492" r:id="rId27"/>
    <p:sldId id="493" r:id="rId28"/>
    <p:sldId id="340" r:id="rId29"/>
    <p:sldId id="314" r:id="rId30"/>
    <p:sldId id="316" r:id="rId31"/>
    <p:sldId id="503" r:id="rId32"/>
    <p:sldId id="504" r:id="rId33"/>
    <p:sldId id="501" r:id="rId34"/>
    <p:sldId id="502" r:id="rId35"/>
    <p:sldId id="401" r:id="rId36"/>
    <p:sldId id="453" r:id="rId37"/>
    <p:sldId id="450" r:id="rId38"/>
    <p:sldId id="483" r:id="rId39"/>
    <p:sldId id="484" r:id="rId40"/>
    <p:sldId id="390" r:id="rId41"/>
    <p:sldId id="380" r:id="rId42"/>
    <p:sldId id="376" r:id="rId43"/>
    <p:sldId id="391" r:id="rId44"/>
    <p:sldId id="402" r:id="rId45"/>
    <p:sldId id="403" r:id="rId46"/>
    <p:sldId id="448" r:id="rId47"/>
    <p:sldId id="485" r:id="rId48"/>
    <p:sldId id="505" r:id="rId49"/>
    <p:sldId id="321" r:id="rId50"/>
    <p:sldId id="508" r:id="rId51"/>
    <p:sldId id="471" r:id="rId52"/>
    <p:sldId id="328" r:id="rId53"/>
    <p:sldId id="507" r:id="rId54"/>
    <p:sldId id="510" r:id="rId55"/>
    <p:sldId id="388" r:id="rId56"/>
    <p:sldId id="393" r:id="rId57"/>
  </p:sldIdLst>
  <p:sldSz cx="9144000" cy="6858000" type="screen4x3"/>
  <p:notesSz cx="6858000" cy="9144000"/>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339933"/>
    <a:srgbClr val="CC0000"/>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758"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82879" y="182879"/>
            <a:ext cx="877824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32485" y="882376"/>
            <a:ext cx="7475220" cy="2926080"/>
          </a:xfrm>
        </p:spPr>
        <p:txBody>
          <a:bodyPr anchor="b">
            <a:normAutofit/>
          </a:bodyPr>
          <a:lstStyle>
            <a:lvl1pPr algn="ctr">
              <a:lnSpc>
                <a:spcPct val="85000"/>
              </a:lnSpc>
              <a:defRPr sz="6000" b="1" cap="all" baseline="0">
                <a:solidFill>
                  <a:srgbClr val="FFFFFF"/>
                </a:solidFill>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282148" y="3869635"/>
            <a:ext cx="6575895"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pPr>
              <a:defRPr/>
            </a:pPr>
            <a:fld id="{141931FD-FA73-4CC5-A0C7-4A2BEFE562CD}" type="datetimeFigureOut">
              <a:rPr lang="ja-JP" altLang="en-US" smtClean="0"/>
              <a:pPr>
                <a:defRPr/>
              </a:pPr>
              <a:t>2018/9/2</a:t>
            </a:fld>
            <a:endParaRPr lang="ja-JP" altLang="en-US"/>
          </a:p>
        </p:txBody>
      </p:sp>
      <p:sp>
        <p:nvSpPr>
          <p:cNvPr id="5" name="Footer Placeholder 4"/>
          <p:cNvSpPr>
            <a:spLocks noGrp="1"/>
          </p:cNvSpPr>
          <p:nvPr>
            <p:ph type="ftr" sz="quarter" idx="11"/>
          </p:nvPr>
        </p:nvSpPr>
        <p:spPr/>
        <p:txBody>
          <a:bodyPr/>
          <a:lstStyle>
            <a:lvl1pPr>
              <a:defRPr>
                <a:solidFill>
                  <a:srgbClr val="FFFFFF"/>
                </a:solidFill>
              </a:defRPr>
            </a:lvl1pPr>
          </a:lstStyle>
          <a:p>
            <a:pPr>
              <a:defRPr/>
            </a:pPr>
            <a:endParaRPr lang="ja-JP" alt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pPr>
              <a:defRPr/>
            </a:pPr>
            <a:fld id="{EAF2D78A-92B9-459B-B1EB-71ACFE4CCB3F}" type="slidenum">
              <a:rPr lang="ja-JP" altLang="en-US" smtClean="0"/>
              <a:pPr>
                <a:defRPr/>
              </a:pPr>
              <a:t>‹#›</a:t>
            </a:fld>
            <a:endParaRPr lang="ja-JP" altLang="en-US"/>
          </a:p>
        </p:txBody>
      </p:sp>
      <p:cxnSp>
        <p:nvCxnSpPr>
          <p:cNvPr id="8" name="Straight Connector 7"/>
          <p:cNvCxnSpPr/>
          <p:nvPr/>
        </p:nvCxnSpPr>
        <p:spPr>
          <a:xfrm>
            <a:off x="1483995" y="3733800"/>
            <a:ext cx="61722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427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pPr>
              <a:defRPr/>
            </a:pPr>
            <a:fld id="{5B50251E-FACC-4443-9917-1E2E3519257F}" type="datetimeFigureOut">
              <a:rPr lang="ja-JP" altLang="en-US" smtClean="0"/>
              <a:pPr>
                <a:defRPr/>
              </a:pPr>
              <a:t>2018/9/2</a:t>
            </a:fld>
            <a:endParaRPr lang="ja-JP" altLang="en-US"/>
          </a:p>
        </p:txBody>
      </p:sp>
      <p:sp>
        <p:nvSpPr>
          <p:cNvPr id="5" name="Footer Placeholder 4"/>
          <p:cNvSpPr>
            <a:spLocks noGrp="1"/>
          </p:cNvSpPr>
          <p:nvPr>
            <p:ph type="ftr" sz="quarter" idx="11"/>
          </p:nvPr>
        </p:nvSpPr>
        <p:spPr/>
        <p:txBody>
          <a:bodyPr/>
          <a:lstStyle/>
          <a:p>
            <a:pPr>
              <a:defRPr/>
            </a:pPr>
            <a:endParaRPr lang="ja-JP" altLang="en-US"/>
          </a:p>
        </p:txBody>
      </p:sp>
      <p:sp>
        <p:nvSpPr>
          <p:cNvPr id="6" name="Slide Number Placeholder 5"/>
          <p:cNvSpPr>
            <a:spLocks noGrp="1"/>
          </p:cNvSpPr>
          <p:nvPr>
            <p:ph type="sldNum" sz="quarter" idx="12"/>
          </p:nvPr>
        </p:nvSpPr>
        <p:spPr/>
        <p:txBody>
          <a:bodyPr/>
          <a:lstStyle/>
          <a:p>
            <a:pPr>
              <a:defRPr/>
            </a:pPr>
            <a:fld id="{31D18B8E-EF5F-4A5D-9F9A-9CCFC7B5915C}" type="slidenum">
              <a:rPr lang="ja-JP" altLang="en-US" smtClean="0"/>
              <a:pPr>
                <a:defRPr/>
              </a:pPr>
              <a:t>‹#›</a:t>
            </a:fld>
            <a:endParaRPr lang="ja-JP" altLang="en-US"/>
          </a:p>
        </p:txBody>
      </p:sp>
    </p:spTree>
    <p:extLst>
      <p:ext uri="{BB962C8B-B14F-4D97-AF65-F5344CB8AC3E}">
        <p14:creationId xmlns:p14="http://schemas.microsoft.com/office/powerpoint/2010/main" val="113190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762000"/>
            <a:ext cx="1743075" cy="54102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857250" y="762000"/>
            <a:ext cx="5572125" cy="54102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pPr>
              <a:defRPr/>
            </a:pPr>
            <a:fld id="{4E453B92-BAE5-4B77-AF9E-614A6954F29A}" type="datetimeFigureOut">
              <a:rPr lang="ja-JP" altLang="en-US" smtClean="0"/>
              <a:pPr>
                <a:defRPr/>
              </a:pPr>
              <a:t>2018/9/2</a:t>
            </a:fld>
            <a:endParaRPr lang="ja-JP" altLang="en-US"/>
          </a:p>
        </p:txBody>
      </p:sp>
      <p:sp>
        <p:nvSpPr>
          <p:cNvPr id="5" name="Footer Placeholder 4"/>
          <p:cNvSpPr>
            <a:spLocks noGrp="1"/>
          </p:cNvSpPr>
          <p:nvPr>
            <p:ph type="ftr" sz="quarter" idx="11"/>
          </p:nvPr>
        </p:nvSpPr>
        <p:spPr/>
        <p:txBody>
          <a:bodyPr/>
          <a:lstStyle/>
          <a:p>
            <a:pPr>
              <a:defRPr/>
            </a:pPr>
            <a:endParaRPr lang="ja-JP" altLang="en-US"/>
          </a:p>
        </p:txBody>
      </p:sp>
      <p:sp>
        <p:nvSpPr>
          <p:cNvPr id="6" name="Slide Number Placeholder 5"/>
          <p:cNvSpPr>
            <a:spLocks noGrp="1"/>
          </p:cNvSpPr>
          <p:nvPr>
            <p:ph type="sldNum" sz="quarter" idx="12"/>
          </p:nvPr>
        </p:nvSpPr>
        <p:spPr/>
        <p:txBody>
          <a:bodyPr/>
          <a:lstStyle/>
          <a:p>
            <a:pPr>
              <a:defRPr/>
            </a:pPr>
            <a:fld id="{6B58AFB7-4530-4363-87D0-020F148C6225}" type="slidenum">
              <a:rPr lang="ja-JP" altLang="en-US" smtClean="0"/>
              <a:pPr>
                <a:defRPr/>
              </a:pPr>
              <a:t>‹#›</a:t>
            </a:fld>
            <a:endParaRPr lang="ja-JP" altLang="en-US"/>
          </a:p>
        </p:txBody>
      </p:sp>
    </p:spTree>
    <p:extLst>
      <p:ext uri="{BB962C8B-B14F-4D97-AF65-F5344CB8AC3E}">
        <p14:creationId xmlns:p14="http://schemas.microsoft.com/office/powerpoint/2010/main" val="2968000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lvl1pPr>
              <a:spcBef>
                <a:spcPts val="1000"/>
              </a:spcBef>
              <a:defRPr/>
            </a:lvl1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pPr>
              <a:defRPr/>
            </a:pPr>
            <a:fld id="{FDEE2132-7170-42F9-B7D8-A8F00AA77192}" type="datetimeFigureOut">
              <a:rPr lang="ja-JP" altLang="en-US" smtClean="0"/>
              <a:pPr>
                <a:defRPr/>
              </a:pPr>
              <a:t>2018/9/2</a:t>
            </a:fld>
            <a:endParaRPr lang="ja-JP" altLang="en-US"/>
          </a:p>
        </p:txBody>
      </p:sp>
      <p:sp>
        <p:nvSpPr>
          <p:cNvPr id="5" name="Footer Placeholder 4"/>
          <p:cNvSpPr>
            <a:spLocks noGrp="1"/>
          </p:cNvSpPr>
          <p:nvPr>
            <p:ph type="ftr" sz="quarter" idx="11"/>
          </p:nvPr>
        </p:nvSpPr>
        <p:spPr/>
        <p:txBody>
          <a:bodyPr/>
          <a:lstStyle/>
          <a:p>
            <a:pPr>
              <a:defRPr/>
            </a:pPr>
            <a:endParaRPr lang="ja-JP" altLang="en-US"/>
          </a:p>
        </p:txBody>
      </p:sp>
      <p:sp>
        <p:nvSpPr>
          <p:cNvPr id="6" name="Slide Number Placeholder 5"/>
          <p:cNvSpPr>
            <a:spLocks noGrp="1"/>
          </p:cNvSpPr>
          <p:nvPr>
            <p:ph type="sldNum" sz="quarter" idx="12"/>
          </p:nvPr>
        </p:nvSpPr>
        <p:spPr/>
        <p:txBody>
          <a:bodyPr/>
          <a:lstStyle/>
          <a:p>
            <a:pPr>
              <a:defRPr/>
            </a:pPr>
            <a:fld id="{2026F877-79BD-44DF-8C86-49AD72277C0F}" type="slidenum">
              <a:rPr lang="ja-JP" altLang="en-US" smtClean="0"/>
              <a:pPr>
                <a:defRPr/>
              </a:pPr>
              <a:t>‹#›</a:t>
            </a:fld>
            <a:endParaRPr lang="ja-JP" altLang="en-US"/>
          </a:p>
        </p:txBody>
      </p:sp>
    </p:spTree>
    <p:extLst>
      <p:ext uri="{BB962C8B-B14F-4D97-AF65-F5344CB8AC3E}">
        <p14:creationId xmlns:p14="http://schemas.microsoft.com/office/powerpoint/2010/main" val="420543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29818" y="1173575"/>
            <a:ext cx="7475220" cy="2926080"/>
          </a:xfrm>
        </p:spPr>
        <p:txBody>
          <a:bodyPr anchor="b">
            <a:noAutofit/>
          </a:bodyPr>
          <a:lstStyle>
            <a:lvl1pPr algn="ctr">
              <a:lnSpc>
                <a:spcPct val="85000"/>
              </a:lnSpc>
              <a:defRPr sz="6000" b="0" cap="all" baseline="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82446" y="4154520"/>
            <a:ext cx="6576822"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pPr>
              <a:defRPr/>
            </a:pPr>
            <a:fld id="{E1522A7F-1962-4BBE-BAF6-BA3554A2D933}" type="datetimeFigureOut">
              <a:rPr lang="ja-JP" altLang="en-US" smtClean="0"/>
              <a:pPr>
                <a:defRPr/>
              </a:pPr>
              <a:t>2018/9/2</a:t>
            </a:fld>
            <a:endParaRPr lang="ja-JP" altLang="en-US"/>
          </a:p>
        </p:txBody>
      </p:sp>
      <p:sp>
        <p:nvSpPr>
          <p:cNvPr id="5" name="Footer Placeholder 4"/>
          <p:cNvSpPr>
            <a:spLocks noGrp="1"/>
          </p:cNvSpPr>
          <p:nvPr>
            <p:ph type="ftr" sz="quarter" idx="11"/>
          </p:nvPr>
        </p:nvSpPr>
        <p:spPr/>
        <p:txBody>
          <a:bodyPr/>
          <a:lstStyle/>
          <a:p>
            <a:pPr>
              <a:defRPr/>
            </a:pPr>
            <a:endParaRPr lang="ja-JP" altLang="en-US"/>
          </a:p>
        </p:txBody>
      </p:sp>
      <p:sp>
        <p:nvSpPr>
          <p:cNvPr id="6" name="Slide Number Placeholder 5"/>
          <p:cNvSpPr>
            <a:spLocks noGrp="1"/>
          </p:cNvSpPr>
          <p:nvPr>
            <p:ph type="sldNum" sz="quarter" idx="12"/>
          </p:nvPr>
        </p:nvSpPr>
        <p:spPr/>
        <p:txBody>
          <a:bodyPr/>
          <a:lstStyle/>
          <a:p>
            <a:pPr>
              <a:defRPr/>
            </a:pPr>
            <a:fld id="{368F51C2-33F4-474B-B500-E9CD6D143C82}" type="slidenum">
              <a:rPr lang="ja-JP" altLang="en-US" smtClean="0"/>
              <a:pPr>
                <a:defRPr/>
              </a:pPr>
              <a:t>‹#›</a:t>
            </a:fld>
            <a:endParaRPr lang="ja-JP" altLang="en-US"/>
          </a:p>
        </p:txBody>
      </p:sp>
      <p:cxnSp>
        <p:nvCxnSpPr>
          <p:cNvPr id="7" name="Straight Connector 6"/>
          <p:cNvCxnSpPr/>
          <p:nvPr/>
        </p:nvCxnSpPr>
        <p:spPr>
          <a:xfrm>
            <a:off x="1485900" y="4020408"/>
            <a:ext cx="61722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498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57250" y="2057399"/>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00709" y="2057400"/>
            <a:ext cx="356616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pPr>
              <a:defRPr/>
            </a:pPr>
            <a:fld id="{06F05FB0-884B-4D75-A116-817AABBE1D93}" type="datetimeFigureOut">
              <a:rPr lang="ja-JP" altLang="en-US" smtClean="0"/>
              <a:pPr>
                <a:defRPr/>
              </a:pPr>
              <a:t>2018/9/2</a:t>
            </a:fld>
            <a:endParaRPr lang="ja-JP" altLang="en-US"/>
          </a:p>
        </p:txBody>
      </p:sp>
      <p:sp>
        <p:nvSpPr>
          <p:cNvPr id="6" name="Footer Placeholder 5"/>
          <p:cNvSpPr>
            <a:spLocks noGrp="1"/>
          </p:cNvSpPr>
          <p:nvPr>
            <p:ph type="ftr" sz="quarter" idx="11"/>
          </p:nvPr>
        </p:nvSpPr>
        <p:spPr/>
        <p:txBody>
          <a:bodyPr/>
          <a:lstStyle/>
          <a:p>
            <a:pPr>
              <a:defRPr/>
            </a:pPr>
            <a:endParaRPr lang="ja-JP" altLang="en-US"/>
          </a:p>
        </p:txBody>
      </p:sp>
      <p:sp>
        <p:nvSpPr>
          <p:cNvPr id="7" name="Slide Number Placeholder 6"/>
          <p:cNvSpPr>
            <a:spLocks noGrp="1"/>
          </p:cNvSpPr>
          <p:nvPr>
            <p:ph type="sldNum" sz="quarter" idx="12"/>
          </p:nvPr>
        </p:nvSpPr>
        <p:spPr/>
        <p:txBody>
          <a:bodyPr/>
          <a:lstStyle/>
          <a:p>
            <a:pPr>
              <a:defRPr/>
            </a:pPr>
            <a:fld id="{85B7F953-6527-4D7E-964C-2C6F26A7C505}" type="slidenum">
              <a:rPr lang="ja-JP" altLang="en-US" smtClean="0"/>
              <a:pPr>
                <a:defRPr/>
              </a:pPr>
              <a:t>‹#›</a:t>
            </a:fld>
            <a:endParaRPr lang="ja-JP" altLang="en-US"/>
          </a:p>
        </p:txBody>
      </p:sp>
    </p:spTree>
    <p:extLst>
      <p:ext uri="{BB962C8B-B14F-4D97-AF65-F5344CB8AC3E}">
        <p14:creationId xmlns:p14="http://schemas.microsoft.com/office/powerpoint/2010/main" val="108282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57250" y="2001511"/>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4" name="Content Placeholder 3"/>
          <p:cNvSpPr>
            <a:spLocks noGrp="1"/>
          </p:cNvSpPr>
          <p:nvPr>
            <p:ph sz="half" idx="2"/>
          </p:nvPr>
        </p:nvSpPr>
        <p:spPr>
          <a:xfrm>
            <a:off x="857250" y="2721483"/>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01880" y="1999032"/>
            <a:ext cx="356616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01880" y="2719322"/>
            <a:ext cx="356616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pPr>
              <a:defRPr/>
            </a:pPr>
            <a:fld id="{36C62AF9-18E4-4CD5-965E-B6B247ED316F}" type="datetimeFigureOut">
              <a:rPr lang="ja-JP" altLang="en-US" smtClean="0"/>
              <a:pPr>
                <a:defRPr/>
              </a:pPr>
              <a:t>2018/9/2</a:t>
            </a:fld>
            <a:endParaRPr lang="ja-JP" altLang="en-US"/>
          </a:p>
        </p:txBody>
      </p:sp>
      <p:sp>
        <p:nvSpPr>
          <p:cNvPr id="8" name="Footer Placeholder 7"/>
          <p:cNvSpPr>
            <a:spLocks noGrp="1"/>
          </p:cNvSpPr>
          <p:nvPr>
            <p:ph type="ftr" sz="quarter" idx="11"/>
          </p:nvPr>
        </p:nvSpPr>
        <p:spPr/>
        <p:txBody>
          <a:bodyPr/>
          <a:lstStyle/>
          <a:p>
            <a:pPr>
              <a:defRPr/>
            </a:pPr>
            <a:endParaRPr lang="ja-JP" altLang="en-US"/>
          </a:p>
        </p:txBody>
      </p:sp>
      <p:sp>
        <p:nvSpPr>
          <p:cNvPr id="9" name="Slide Number Placeholder 8"/>
          <p:cNvSpPr>
            <a:spLocks noGrp="1"/>
          </p:cNvSpPr>
          <p:nvPr>
            <p:ph type="sldNum" sz="quarter" idx="12"/>
          </p:nvPr>
        </p:nvSpPr>
        <p:spPr/>
        <p:txBody>
          <a:bodyPr/>
          <a:lstStyle/>
          <a:p>
            <a:pPr>
              <a:defRPr/>
            </a:pPr>
            <a:fld id="{066277AC-640B-4904-A9FB-C510304FD1C0}" type="slidenum">
              <a:rPr lang="ja-JP" altLang="en-US" smtClean="0"/>
              <a:pPr>
                <a:defRPr/>
              </a:pPr>
              <a:t>‹#›</a:t>
            </a:fld>
            <a:endParaRPr lang="ja-JP" altLang="en-US"/>
          </a:p>
        </p:txBody>
      </p:sp>
    </p:spTree>
    <p:extLst>
      <p:ext uri="{BB962C8B-B14F-4D97-AF65-F5344CB8AC3E}">
        <p14:creationId xmlns:p14="http://schemas.microsoft.com/office/powerpoint/2010/main" val="1453427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pPr>
              <a:defRPr/>
            </a:pPr>
            <a:fld id="{4B958828-0266-40E9-ADE5-8E7785CF3E11}" type="datetimeFigureOut">
              <a:rPr lang="ja-JP" altLang="en-US" smtClean="0"/>
              <a:pPr>
                <a:defRPr/>
              </a:pPr>
              <a:t>2018/9/2</a:t>
            </a:fld>
            <a:endParaRPr lang="ja-JP" altLang="en-US"/>
          </a:p>
        </p:txBody>
      </p:sp>
      <p:sp>
        <p:nvSpPr>
          <p:cNvPr id="4" name="Footer Placeholder 3"/>
          <p:cNvSpPr>
            <a:spLocks noGrp="1"/>
          </p:cNvSpPr>
          <p:nvPr>
            <p:ph type="ftr" sz="quarter" idx="11"/>
          </p:nvPr>
        </p:nvSpPr>
        <p:spPr/>
        <p:txBody>
          <a:bodyPr/>
          <a:lstStyle/>
          <a:p>
            <a:pPr>
              <a:defRPr/>
            </a:pPr>
            <a:endParaRPr lang="ja-JP" altLang="en-US"/>
          </a:p>
        </p:txBody>
      </p:sp>
      <p:sp>
        <p:nvSpPr>
          <p:cNvPr id="5" name="Slide Number Placeholder 4"/>
          <p:cNvSpPr>
            <a:spLocks noGrp="1"/>
          </p:cNvSpPr>
          <p:nvPr>
            <p:ph type="sldNum" sz="quarter" idx="12"/>
          </p:nvPr>
        </p:nvSpPr>
        <p:spPr/>
        <p:txBody>
          <a:bodyPr/>
          <a:lstStyle/>
          <a:p>
            <a:pPr>
              <a:defRPr/>
            </a:pPr>
            <a:fld id="{ABE7566E-FF33-42FB-A994-2CA12C9A6C9E}" type="slidenum">
              <a:rPr lang="ja-JP" altLang="en-US" smtClean="0"/>
              <a:pPr>
                <a:defRPr/>
              </a:pPr>
              <a:t>‹#›</a:t>
            </a:fld>
            <a:endParaRPr lang="ja-JP" altLang="en-US"/>
          </a:p>
        </p:txBody>
      </p:sp>
    </p:spTree>
    <p:extLst>
      <p:ext uri="{BB962C8B-B14F-4D97-AF65-F5344CB8AC3E}">
        <p14:creationId xmlns:p14="http://schemas.microsoft.com/office/powerpoint/2010/main" val="3687014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CCC6FD5-56A7-4099-964D-6A65BB494631}" type="datetimeFigureOut">
              <a:rPr lang="ja-JP" altLang="en-US" smtClean="0"/>
              <a:pPr>
                <a:defRPr/>
              </a:pPr>
              <a:t>2018/9/2</a:t>
            </a:fld>
            <a:endParaRPr lang="ja-JP" altLang="en-US"/>
          </a:p>
        </p:txBody>
      </p:sp>
      <p:sp>
        <p:nvSpPr>
          <p:cNvPr id="3" name="Footer Placeholder 2"/>
          <p:cNvSpPr>
            <a:spLocks noGrp="1"/>
          </p:cNvSpPr>
          <p:nvPr>
            <p:ph type="ftr" sz="quarter" idx="11"/>
          </p:nvPr>
        </p:nvSpPr>
        <p:spPr/>
        <p:txBody>
          <a:bodyPr/>
          <a:lstStyle/>
          <a:p>
            <a:pPr>
              <a:defRPr/>
            </a:pPr>
            <a:endParaRPr lang="ja-JP" altLang="en-US"/>
          </a:p>
        </p:txBody>
      </p:sp>
      <p:sp>
        <p:nvSpPr>
          <p:cNvPr id="4" name="Slide Number Placeholder 3"/>
          <p:cNvSpPr>
            <a:spLocks noGrp="1"/>
          </p:cNvSpPr>
          <p:nvPr>
            <p:ph type="sldNum" sz="quarter" idx="12"/>
          </p:nvPr>
        </p:nvSpPr>
        <p:spPr/>
        <p:txBody>
          <a:bodyPr/>
          <a:lstStyle/>
          <a:p>
            <a:pPr>
              <a:defRPr/>
            </a:pPr>
            <a:fld id="{97744BBD-2F10-4F83-A6BD-BE465437F1D3}" type="slidenum">
              <a:rPr lang="ja-JP" altLang="en-US" smtClean="0"/>
              <a:pPr>
                <a:defRPr/>
              </a:pPr>
              <a:t>‹#›</a:t>
            </a:fld>
            <a:endParaRPr lang="ja-JP" altLang="en-US"/>
          </a:p>
        </p:txBody>
      </p:sp>
    </p:spTree>
    <p:extLst>
      <p:ext uri="{BB962C8B-B14F-4D97-AF65-F5344CB8AC3E}">
        <p14:creationId xmlns:p14="http://schemas.microsoft.com/office/powerpoint/2010/main" val="1608761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4129314" y="1097280"/>
            <a:ext cx="4149638"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57250" y="2834640"/>
            <a:ext cx="283464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pPr>
              <a:defRPr/>
            </a:pPr>
            <a:fld id="{81765910-CB7E-4D09-932F-7F2B060BD21B}" type="datetimeFigureOut">
              <a:rPr lang="ja-JP" altLang="en-US" smtClean="0"/>
              <a:pPr>
                <a:defRPr/>
              </a:pPr>
              <a:t>2018/9/2</a:t>
            </a:fld>
            <a:endParaRPr lang="ja-JP" altLang="en-US"/>
          </a:p>
        </p:txBody>
      </p:sp>
      <p:sp>
        <p:nvSpPr>
          <p:cNvPr id="6" name="Footer Placeholder 5"/>
          <p:cNvSpPr>
            <a:spLocks noGrp="1"/>
          </p:cNvSpPr>
          <p:nvPr>
            <p:ph type="ftr" sz="quarter" idx="11"/>
          </p:nvPr>
        </p:nvSpPr>
        <p:spPr/>
        <p:txBody>
          <a:bodyPr/>
          <a:lstStyle/>
          <a:p>
            <a:pPr>
              <a:defRPr/>
            </a:pPr>
            <a:endParaRPr lang="ja-JP" altLang="en-US"/>
          </a:p>
        </p:txBody>
      </p:sp>
      <p:sp>
        <p:nvSpPr>
          <p:cNvPr id="7" name="Slide Number Placeholder 6"/>
          <p:cNvSpPr>
            <a:spLocks noGrp="1"/>
          </p:cNvSpPr>
          <p:nvPr>
            <p:ph type="sldNum" sz="quarter" idx="12"/>
          </p:nvPr>
        </p:nvSpPr>
        <p:spPr/>
        <p:txBody>
          <a:bodyPr/>
          <a:lstStyle/>
          <a:p>
            <a:pPr>
              <a:defRPr/>
            </a:pPr>
            <a:fld id="{CB9715C1-DCDA-4F46-97C0-18E29A930BCF}" type="slidenum">
              <a:rPr lang="ja-JP" altLang="en-US" smtClean="0"/>
              <a:pPr>
                <a:defRPr/>
              </a:pPr>
              <a:t>‹#›</a:t>
            </a:fld>
            <a:endParaRPr lang="ja-JP" altLang="en-US"/>
          </a:p>
        </p:txBody>
      </p:sp>
    </p:spTree>
    <p:extLst>
      <p:ext uri="{BB962C8B-B14F-4D97-AF65-F5344CB8AC3E}">
        <p14:creationId xmlns:p14="http://schemas.microsoft.com/office/powerpoint/2010/main" val="296216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57250" y="1097280"/>
            <a:ext cx="2834640" cy="1737360"/>
          </a:xfrm>
        </p:spPr>
        <p:txBody>
          <a:bodyPr anchor="b">
            <a:noAutofit/>
          </a:bodyPr>
          <a:lstStyle>
            <a:lvl1pPr>
              <a:lnSpc>
                <a:spcPct val="90000"/>
              </a:lnSpc>
              <a:defRPr sz="30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4019107" y="1069847"/>
            <a:ext cx="4257703"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smtClean="0"/>
              <a:t>図を追加</a:t>
            </a:r>
            <a:endParaRPr lang="en-US" dirty="0"/>
          </a:p>
        </p:txBody>
      </p:sp>
      <p:sp>
        <p:nvSpPr>
          <p:cNvPr id="4" name="Text Placeholder 3"/>
          <p:cNvSpPr>
            <a:spLocks noGrp="1"/>
          </p:cNvSpPr>
          <p:nvPr>
            <p:ph type="body" sz="half" idx="2"/>
          </p:nvPr>
        </p:nvSpPr>
        <p:spPr>
          <a:xfrm>
            <a:off x="857250" y="2834640"/>
            <a:ext cx="283464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pPr>
              <a:defRPr/>
            </a:pPr>
            <a:fld id="{3E07E6F7-956E-458F-B408-B9445033D7C8}" type="datetimeFigureOut">
              <a:rPr lang="ja-JP" altLang="en-US" smtClean="0"/>
              <a:pPr>
                <a:defRPr/>
              </a:pPr>
              <a:t>2018/9/2</a:t>
            </a:fld>
            <a:endParaRPr lang="ja-JP" altLang="en-US"/>
          </a:p>
        </p:txBody>
      </p:sp>
      <p:sp>
        <p:nvSpPr>
          <p:cNvPr id="6" name="Footer Placeholder 5"/>
          <p:cNvSpPr>
            <a:spLocks noGrp="1"/>
          </p:cNvSpPr>
          <p:nvPr>
            <p:ph type="ftr" sz="quarter" idx="11"/>
          </p:nvPr>
        </p:nvSpPr>
        <p:spPr/>
        <p:txBody>
          <a:bodyPr/>
          <a:lstStyle/>
          <a:p>
            <a:pPr>
              <a:defRPr/>
            </a:pPr>
            <a:endParaRPr lang="ja-JP" altLang="en-US"/>
          </a:p>
        </p:txBody>
      </p:sp>
      <p:sp>
        <p:nvSpPr>
          <p:cNvPr id="7" name="Slide Number Placeholder 6"/>
          <p:cNvSpPr>
            <a:spLocks noGrp="1"/>
          </p:cNvSpPr>
          <p:nvPr>
            <p:ph type="sldNum" sz="quarter" idx="12"/>
          </p:nvPr>
        </p:nvSpPr>
        <p:spPr/>
        <p:txBody>
          <a:bodyPr/>
          <a:lstStyle/>
          <a:p>
            <a:pPr>
              <a:defRPr/>
            </a:pPr>
            <a:fld id="{62C56E4C-8DE5-4872-A7F5-E658ED6D6783}" type="slidenum">
              <a:rPr lang="ja-JP" altLang="en-US" smtClean="0"/>
              <a:pPr>
                <a:defRPr/>
              </a:pPr>
              <a:t>‹#›</a:t>
            </a:fld>
            <a:endParaRPr lang="ja-JP" altLang="en-US"/>
          </a:p>
        </p:txBody>
      </p:sp>
    </p:spTree>
    <p:extLst>
      <p:ext uri="{BB962C8B-B14F-4D97-AF65-F5344CB8AC3E}">
        <p14:creationId xmlns:p14="http://schemas.microsoft.com/office/powerpoint/2010/main" val="1544042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182880" y="182880"/>
            <a:ext cx="877824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57250" y="609600"/>
            <a:ext cx="7406640" cy="135636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57251" y="2057400"/>
            <a:ext cx="7404653" cy="40386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57247" y="6223829"/>
            <a:ext cx="1746806" cy="365125"/>
          </a:xfrm>
          <a:prstGeom prst="rect">
            <a:avLst/>
          </a:prstGeom>
        </p:spPr>
        <p:txBody>
          <a:bodyPr vert="horz" lIns="91440" tIns="45720" rIns="91440" bIns="45720" rtlCol="0" anchor="ctr"/>
          <a:lstStyle>
            <a:lvl1pPr algn="l">
              <a:defRPr sz="1000">
                <a:solidFill>
                  <a:schemeClr val="accent1"/>
                </a:solidFill>
              </a:defRPr>
            </a:lvl1pPr>
          </a:lstStyle>
          <a:p>
            <a:pPr>
              <a:defRPr/>
            </a:pPr>
            <a:fld id="{1577C9E4-B94E-4A3F-B80B-A6CD19476128}" type="datetimeFigureOut">
              <a:rPr lang="ja-JP" altLang="en-US" smtClean="0"/>
              <a:pPr>
                <a:defRPr/>
              </a:pPr>
              <a:t>2018/9/2</a:t>
            </a:fld>
            <a:endParaRPr lang="ja-JP" altLang="en-US"/>
          </a:p>
        </p:txBody>
      </p:sp>
      <p:sp>
        <p:nvSpPr>
          <p:cNvPr id="5" name="Footer Placeholder 4"/>
          <p:cNvSpPr>
            <a:spLocks noGrp="1"/>
          </p:cNvSpPr>
          <p:nvPr>
            <p:ph type="ftr" sz="quarter" idx="3"/>
          </p:nvPr>
        </p:nvSpPr>
        <p:spPr>
          <a:xfrm>
            <a:off x="2961861" y="6223829"/>
            <a:ext cx="3538331" cy="365125"/>
          </a:xfrm>
          <a:prstGeom prst="rect">
            <a:avLst/>
          </a:prstGeom>
        </p:spPr>
        <p:txBody>
          <a:bodyPr vert="horz" lIns="91440" tIns="45720" rIns="91440" bIns="45720" rtlCol="0" anchor="ctr"/>
          <a:lstStyle>
            <a:lvl1pPr algn="ctr">
              <a:defRPr sz="1000">
                <a:solidFill>
                  <a:schemeClr val="accent1"/>
                </a:solidFill>
              </a:defRPr>
            </a:lvl1pPr>
          </a:lstStyle>
          <a:p>
            <a:pPr>
              <a:defRPr/>
            </a:pPr>
            <a:endParaRPr lang="ja-JP" altLang="en-US"/>
          </a:p>
        </p:txBody>
      </p:sp>
      <p:sp>
        <p:nvSpPr>
          <p:cNvPr id="6" name="Slide Number Placeholder 5"/>
          <p:cNvSpPr>
            <a:spLocks noGrp="1"/>
          </p:cNvSpPr>
          <p:nvPr>
            <p:ph type="sldNum" sz="quarter" idx="4"/>
          </p:nvPr>
        </p:nvSpPr>
        <p:spPr>
          <a:xfrm>
            <a:off x="6997148" y="6223829"/>
            <a:ext cx="1279663" cy="365125"/>
          </a:xfrm>
          <a:prstGeom prst="rect">
            <a:avLst/>
          </a:prstGeom>
        </p:spPr>
        <p:txBody>
          <a:bodyPr vert="horz" lIns="91440" tIns="45720" rIns="91440" bIns="45720" rtlCol="0" anchor="ctr"/>
          <a:lstStyle>
            <a:lvl1pPr algn="r">
              <a:defRPr sz="1000">
                <a:solidFill>
                  <a:schemeClr val="accent1"/>
                </a:solidFill>
              </a:defRPr>
            </a:lvl1pPr>
          </a:lstStyle>
          <a:p>
            <a:pPr>
              <a:defRPr/>
            </a:pPr>
            <a:fld id="{ED9DDE49-F24C-47A7-A439-3CB82413A824}" type="slidenum">
              <a:rPr lang="ja-JP" altLang="en-US" smtClean="0"/>
              <a:pPr>
                <a:defRPr/>
              </a:pPr>
              <a:t>‹#›</a:t>
            </a:fld>
            <a:endParaRPr lang="ja-JP" altLang="en-US"/>
          </a:p>
        </p:txBody>
      </p:sp>
    </p:spTree>
    <p:extLst>
      <p:ext uri="{BB962C8B-B14F-4D97-AF65-F5344CB8AC3E}">
        <p14:creationId xmlns:p14="http://schemas.microsoft.com/office/powerpoint/2010/main" val="28658456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kumimoji="1"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kumimoji="1"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kumimoji="1"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kumimoji="1"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kumimoji="1"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kumimoji="1"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kumimoji="1"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kumimoji="1"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kumimoji="1" sz="1400" kern="1200">
          <a:solidFill>
            <a:schemeClr val="accent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hyperlink" Target="https://s3-us-west-2.amazonaws.com/jnpc-prd-public-oregon/files/2008/04/report-pg-14808-T7em4kx1.jpg" TargetMode="Externa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3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jpeg"/></Relationships>
</file>

<file path=ppt/slides/_rels/slide4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jpeg"/><Relationship Id="rId7" Type="http://schemas.openxmlformats.org/officeDocument/2006/relationships/image" Target="../media/image102.jpeg"/><Relationship Id="rId12" Type="http://schemas.openxmlformats.org/officeDocument/2006/relationships/image" Target="../media/image107.jpe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01.jpeg"/><Relationship Id="rId11" Type="http://schemas.openxmlformats.org/officeDocument/2006/relationships/image" Target="../media/image106.jpeg"/><Relationship Id="rId5" Type="http://schemas.openxmlformats.org/officeDocument/2006/relationships/image" Target="../media/image100.jpeg"/><Relationship Id="rId10" Type="http://schemas.openxmlformats.org/officeDocument/2006/relationships/image" Target="../media/image105.jpeg"/><Relationship Id="rId4" Type="http://schemas.openxmlformats.org/officeDocument/2006/relationships/image" Target="../media/image99.jpeg"/><Relationship Id="rId9" Type="http://schemas.openxmlformats.org/officeDocument/2006/relationships/image" Target="../media/image10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タイトル 1"/>
          <p:cNvSpPr>
            <a:spLocks noGrp="1"/>
          </p:cNvSpPr>
          <p:nvPr>
            <p:ph type="ctrTitle"/>
          </p:nvPr>
        </p:nvSpPr>
        <p:spPr>
          <a:xfrm>
            <a:off x="467544" y="404664"/>
            <a:ext cx="7772400" cy="1082551"/>
          </a:xfrm>
        </p:spPr>
        <p:txBody>
          <a:bodyPr/>
          <a:lstStyle/>
          <a:p>
            <a:pPr algn="l" eaLnBrk="1" hangingPunct="1"/>
            <a:r>
              <a:rPr lang="ja-JP" altLang="en-US" sz="4000" dirty="0" smtClean="0">
                <a:solidFill>
                  <a:schemeClr val="bg1"/>
                </a:solidFill>
              </a:rPr>
              <a:t>春秋会</a:t>
            </a:r>
            <a:r>
              <a:rPr lang="en-US" altLang="ja-JP" sz="4000" dirty="0" smtClean="0">
                <a:solidFill>
                  <a:schemeClr val="bg1"/>
                </a:solidFill>
              </a:rPr>
              <a:t>60</a:t>
            </a:r>
            <a:r>
              <a:rPr lang="ja-JP" altLang="en-US" sz="4000" dirty="0" smtClean="0">
                <a:solidFill>
                  <a:schemeClr val="bg1"/>
                </a:solidFill>
              </a:rPr>
              <a:t>周年記念</a:t>
            </a:r>
            <a:endParaRPr lang="ja-JP" altLang="en-US" sz="4000" dirty="0" smtClean="0">
              <a:solidFill>
                <a:schemeClr val="bg1"/>
              </a:solidFill>
            </a:endParaRPr>
          </a:p>
        </p:txBody>
      </p:sp>
      <p:sp>
        <p:nvSpPr>
          <p:cNvPr id="13314" name="コンテンツ プレースホルダー 2"/>
          <p:cNvSpPr>
            <a:spLocks noGrp="1"/>
          </p:cNvSpPr>
          <p:nvPr>
            <p:ph type="subTitle" idx="1"/>
          </p:nvPr>
        </p:nvSpPr>
        <p:spPr>
          <a:xfrm>
            <a:off x="2203648" y="5596954"/>
            <a:ext cx="6400800" cy="694928"/>
          </a:xfrm>
        </p:spPr>
        <p:txBody>
          <a:bodyPr>
            <a:noAutofit/>
          </a:bodyPr>
          <a:lstStyle/>
          <a:p>
            <a:pPr marL="0" indent="0" algn="r" eaLnBrk="1" hangingPunct="1">
              <a:buFont typeface="Arial" charset="0"/>
              <a:buNone/>
            </a:pPr>
            <a:r>
              <a:rPr lang="ja-JP" altLang="en-US" sz="3600" dirty="0" smtClean="0">
                <a:latin typeface="+mj-ea"/>
                <a:ea typeface="+mj-ea"/>
              </a:rPr>
              <a:t>　　　　　</a:t>
            </a:r>
            <a:r>
              <a:rPr lang="en-US" altLang="ja-JP" sz="3600" dirty="0" smtClean="0">
                <a:latin typeface="+mj-ea"/>
                <a:ea typeface="+mj-ea"/>
              </a:rPr>
              <a:t>2018</a:t>
            </a:r>
            <a:r>
              <a:rPr lang="ja-JP" altLang="en-US" sz="3600" dirty="0" smtClean="0">
                <a:latin typeface="+mj-ea"/>
                <a:ea typeface="+mj-ea"/>
              </a:rPr>
              <a:t>年</a:t>
            </a:r>
            <a:r>
              <a:rPr lang="en-US" altLang="ja-JP" sz="3600" dirty="0" smtClean="0">
                <a:latin typeface="+mj-ea"/>
                <a:ea typeface="+mj-ea"/>
              </a:rPr>
              <a:t>10</a:t>
            </a:r>
            <a:r>
              <a:rPr lang="ja-JP" altLang="en-US" sz="3600" dirty="0" smtClean="0">
                <a:latin typeface="+mj-ea"/>
                <a:ea typeface="+mj-ea"/>
              </a:rPr>
              <a:t>月</a:t>
            </a:r>
            <a:r>
              <a:rPr lang="en-US" altLang="ja-JP" sz="3600" dirty="0" smtClean="0">
                <a:latin typeface="+mj-ea"/>
                <a:ea typeface="+mj-ea"/>
              </a:rPr>
              <a:t>15</a:t>
            </a:r>
            <a:r>
              <a:rPr lang="ja-JP" altLang="en-US" sz="3600" dirty="0" smtClean="0">
                <a:latin typeface="+mj-ea"/>
                <a:ea typeface="+mj-ea"/>
              </a:rPr>
              <a:t>日</a:t>
            </a:r>
          </a:p>
        </p:txBody>
      </p:sp>
      <p:sp>
        <p:nvSpPr>
          <p:cNvPr id="2" name="正方形/長方形 1"/>
          <p:cNvSpPr/>
          <p:nvPr/>
        </p:nvSpPr>
        <p:spPr>
          <a:xfrm>
            <a:off x="755576" y="1772816"/>
            <a:ext cx="7848872" cy="388600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6600" dirty="0" smtClean="0">
                <a:solidFill>
                  <a:schemeClr val="bg1"/>
                </a:solidFill>
              </a:rPr>
              <a:t>　春秋会</a:t>
            </a:r>
            <a:endParaRPr kumimoji="1" lang="en-US" altLang="ja-JP" sz="6600" dirty="0" smtClean="0">
              <a:solidFill>
                <a:schemeClr val="bg1"/>
              </a:solidFill>
            </a:endParaRPr>
          </a:p>
          <a:p>
            <a:r>
              <a:rPr kumimoji="1" lang="ja-JP" altLang="en-US" sz="6600" dirty="0" smtClean="0">
                <a:solidFill>
                  <a:schemeClr val="bg1"/>
                </a:solidFill>
              </a:rPr>
              <a:t>　</a:t>
            </a:r>
            <a:endParaRPr kumimoji="1" lang="en-US" altLang="ja-JP" sz="6600" dirty="0" smtClean="0">
              <a:solidFill>
                <a:schemeClr val="bg1"/>
              </a:solidFill>
            </a:endParaRPr>
          </a:p>
          <a:p>
            <a:r>
              <a:rPr kumimoji="1" lang="ja-JP" altLang="en-US" sz="6600" dirty="0" smtClean="0">
                <a:solidFill>
                  <a:schemeClr val="bg1"/>
                </a:solidFill>
              </a:rPr>
              <a:t>　これまでのあゆみ</a:t>
            </a:r>
            <a:endParaRPr kumimoji="1" lang="ja-JP" altLang="en-US" sz="66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3567" y="527572"/>
            <a:ext cx="7704857" cy="659160"/>
          </a:xfrm>
        </p:spPr>
        <p:txBody>
          <a:bodyPr rtlCol="0">
            <a:normAutofit fontScale="90000"/>
          </a:bodyPr>
          <a:lstStyle/>
          <a:p>
            <a:pPr eaLnBrk="1" fontAlgn="auto" hangingPunct="1">
              <a:spcAft>
                <a:spcPts val="0"/>
              </a:spcAft>
              <a:defRPr/>
            </a:pPr>
            <a:r>
              <a:rPr lang="ja-JP" altLang="en-US" dirty="0"/>
              <a:t>「弁護士会の当面する課題」の</a:t>
            </a:r>
            <a:r>
              <a:rPr lang="ja-JP" altLang="en-US" dirty="0" smtClean="0"/>
              <a:t>発行</a:t>
            </a:r>
            <a:endParaRPr lang="ja-JP" altLang="en-US" dirty="0"/>
          </a:p>
        </p:txBody>
      </p:sp>
      <p:sp>
        <p:nvSpPr>
          <p:cNvPr id="20482" name="コンテンツ プレースホルダー 2"/>
          <p:cNvSpPr>
            <a:spLocks noGrp="1"/>
          </p:cNvSpPr>
          <p:nvPr>
            <p:ph idx="1"/>
          </p:nvPr>
        </p:nvSpPr>
        <p:spPr>
          <a:xfrm>
            <a:off x="539552" y="5699454"/>
            <a:ext cx="8229600" cy="863600"/>
          </a:xfrm>
        </p:spPr>
        <p:txBody>
          <a:bodyPr>
            <a:normAutofit/>
          </a:bodyPr>
          <a:lstStyle/>
          <a:p>
            <a:pPr marL="0" indent="0" eaLnBrk="1" hangingPunct="1">
              <a:buFont typeface="Arial" charset="0"/>
              <a:buNone/>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それ以来、毎年、政策委員会で弁護士会の各分野における政策課題を討議し、「弁護士会の当面する課題」を発行してきました。</a:t>
            </a:r>
          </a:p>
        </p:txBody>
      </p:sp>
      <p:pic>
        <p:nvPicPr>
          <p:cNvPr id="20483" name="Picture 7"/>
          <p:cNvPicPr>
            <a:picLocks noChangeAspect="1" noChangeArrowheads="1"/>
          </p:cNvPicPr>
          <p:nvPr/>
        </p:nvPicPr>
        <p:blipFill>
          <a:blip r:embed="rId2"/>
          <a:srcRect/>
          <a:stretch>
            <a:fillRect/>
          </a:stretch>
        </p:blipFill>
        <p:spPr bwMode="auto">
          <a:xfrm rot="21236874">
            <a:off x="863432" y="1836041"/>
            <a:ext cx="2665413" cy="3552825"/>
          </a:xfrm>
          <a:prstGeom prst="rect">
            <a:avLst/>
          </a:prstGeom>
          <a:noFill/>
          <a:ln w="9525">
            <a:noFill/>
            <a:miter lim="800000"/>
            <a:headEnd/>
            <a:tailEnd/>
          </a:ln>
        </p:spPr>
      </p:pic>
      <p:pic>
        <p:nvPicPr>
          <p:cNvPr id="20484" name="Picture 7"/>
          <p:cNvPicPr>
            <a:picLocks noChangeAspect="1" noChangeArrowheads="1"/>
          </p:cNvPicPr>
          <p:nvPr/>
        </p:nvPicPr>
        <p:blipFill>
          <a:blip r:embed="rId3"/>
          <a:srcRect/>
          <a:stretch>
            <a:fillRect/>
          </a:stretch>
        </p:blipFill>
        <p:spPr bwMode="auto">
          <a:xfrm>
            <a:off x="2885535" y="1366710"/>
            <a:ext cx="2605087" cy="3668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タイトル 1"/>
          <p:cNvSpPr>
            <a:spLocks noGrp="1"/>
          </p:cNvSpPr>
          <p:nvPr>
            <p:ph type="title"/>
          </p:nvPr>
        </p:nvSpPr>
        <p:spPr>
          <a:xfrm>
            <a:off x="405881" y="404664"/>
            <a:ext cx="7560840" cy="1008112"/>
          </a:xfrm>
        </p:spPr>
        <p:txBody>
          <a:bodyPr>
            <a:noAutofit/>
          </a:bodyPr>
          <a:lstStyle/>
          <a:p>
            <a:pPr eaLnBrk="1" hangingPunct="1"/>
            <a:r>
              <a:rPr lang="ja-JP" altLang="en-US" sz="3600" dirty="0" smtClean="0"/>
              <a:t>座談会　法曹人口問題・法テラス</a:t>
            </a:r>
          </a:p>
        </p:txBody>
      </p:sp>
      <p:pic>
        <p:nvPicPr>
          <p:cNvPr id="57346" name="Picture 3"/>
          <p:cNvPicPr>
            <a:picLocks noGrp="1" noChangeAspect="1" noChangeArrowheads="1"/>
          </p:cNvPicPr>
          <p:nvPr>
            <p:ph idx="1"/>
          </p:nvPr>
        </p:nvPicPr>
        <p:blipFill>
          <a:blip r:embed="rId2"/>
          <a:srcRect/>
          <a:stretch>
            <a:fillRect/>
          </a:stretch>
        </p:blipFill>
        <p:spPr>
          <a:xfrm>
            <a:off x="395536" y="1700808"/>
            <a:ext cx="2448892" cy="3707954"/>
          </a:xfrm>
        </p:spPr>
      </p:pic>
      <p:pic>
        <p:nvPicPr>
          <p:cNvPr id="57347" name="Picture 3"/>
          <p:cNvPicPr>
            <a:picLocks noChangeAspect="1" noChangeArrowheads="1"/>
          </p:cNvPicPr>
          <p:nvPr/>
        </p:nvPicPr>
        <p:blipFill>
          <a:blip r:embed="rId3"/>
          <a:srcRect/>
          <a:stretch>
            <a:fillRect/>
          </a:stretch>
        </p:blipFill>
        <p:spPr bwMode="auto">
          <a:xfrm>
            <a:off x="3059832" y="1556792"/>
            <a:ext cx="2917260" cy="3203873"/>
          </a:xfrm>
          <a:prstGeom prst="rect">
            <a:avLst/>
          </a:prstGeom>
          <a:noFill/>
          <a:ln w="9525">
            <a:noFill/>
            <a:miter lim="800000"/>
            <a:headEnd/>
            <a:tailEnd/>
          </a:ln>
        </p:spPr>
      </p:pic>
      <p:pic>
        <p:nvPicPr>
          <p:cNvPr id="5" name="Picture 3"/>
          <p:cNvPicPr>
            <a:picLocks noChangeAspect="1" noChangeArrowheads="1"/>
          </p:cNvPicPr>
          <p:nvPr/>
        </p:nvPicPr>
        <p:blipFill>
          <a:blip r:embed="rId4"/>
          <a:stretch>
            <a:fillRect/>
          </a:stretch>
        </p:blipFill>
        <p:spPr>
          <a:xfrm>
            <a:off x="6192496" y="2060848"/>
            <a:ext cx="2714633" cy="4038600"/>
          </a:xfrm>
          <a:prstGeom prst="rect">
            <a:avLst/>
          </a:prstGeom>
        </p:spPr>
      </p:pic>
    </p:spTree>
    <p:extLst>
      <p:ext uri="{BB962C8B-B14F-4D97-AF65-F5344CB8AC3E}">
        <p14:creationId xmlns:p14="http://schemas.microsoft.com/office/powerpoint/2010/main" val="2900711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タイトル 1"/>
          <p:cNvSpPr>
            <a:spLocks noGrp="1"/>
          </p:cNvSpPr>
          <p:nvPr>
            <p:ph type="title"/>
          </p:nvPr>
        </p:nvSpPr>
        <p:spPr>
          <a:xfrm>
            <a:off x="395536" y="344832"/>
            <a:ext cx="4968552" cy="635895"/>
          </a:xfrm>
        </p:spPr>
        <p:txBody>
          <a:bodyPr>
            <a:noAutofit/>
          </a:bodyPr>
          <a:lstStyle/>
          <a:p>
            <a:pPr eaLnBrk="1" hangingPunct="1"/>
            <a:r>
              <a:rPr lang="ja-JP" altLang="en-US" sz="2400" dirty="0" smtClean="0"/>
              <a:t>座談会　職域拡大・刑事司法改革</a:t>
            </a:r>
          </a:p>
        </p:txBody>
      </p:sp>
      <p:pic>
        <p:nvPicPr>
          <p:cNvPr id="59394" name="Picture 2"/>
          <p:cNvPicPr>
            <a:picLocks noGrp="1" noChangeAspect="1" noChangeArrowheads="1"/>
          </p:cNvPicPr>
          <p:nvPr>
            <p:ph idx="1"/>
          </p:nvPr>
        </p:nvPicPr>
        <p:blipFill>
          <a:blip r:embed="rId2"/>
          <a:srcRect/>
          <a:stretch>
            <a:fillRect/>
          </a:stretch>
        </p:blipFill>
        <p:spPr>
          <a:xfrm>
            <a:off x="574050" y="1268760"/>
            <a:ext cx="4095750" cy="3505200"/>
          </a:xfrm>
        </p:spPr>
      </p:pic>
      <p:pic>
        <p:nvPicPr>
          <p:cNvPr id="59395" name="Picture 2"/>
          <p:cNvPicPr>
            <a:picLocks noChangeAspect="1" noChangeArrowheads="1"/>
          </p:cNvPicPr>
          <p:nvPr/>
        </p:nvPicPr>
        <p:blipFill>
          <a:blip r:embed="rId3"/>
          <a:srcRect/>
          <a:stretch>
            <a:fillRect/>
          </a:stretch>
        </p:blipFill>
        <p:spPr bwMode="auto">
          <a:xfrm>
            <a:off x="1763688" y="2780928"/>
            <a:ext cx="2741613" cy="3735387"/>
          </a:xfrm>
          <a:prstGeom prst="rect">
            <a:avLst/>
          </a:prstGeom>
          <a:noFill/>
          <a:ln w="9525">
            <a:noFill/>
            <a:miter lim="800000"/>
            <a:headEnd/>
            <a:tailEnd/>
          </a:ln>
        </p:spPr>
      </p:pic>
      <p:sp>
        <p:nvSpPr>
          <p:cNvPr id="59396" name="タイトル 1"/>
          <p:cNvSpPr txBox="1">
            <a:spLocks/>
          </p:cNvSpPr>
          <p:nvPr/>
        </p:nvSpPr>
        <p:spPr bwMode="auto">
          <a:xfrm>
            <a:off x="593725" y="5516563"/>
            <a:ext cx="8229600" cy="1143000"/>
          </a:xfrm>
          <a:prstGeom prst="rect">
            <a:avLst/>
          </a:prstGeom>
          <a:noFill/>
          <a:ln w="9525">
            <a:noFill/>
            <a:miter lim="800000"/>
            <a:headEnd/>
            <a:tailEnd/>
          </a:ln>
        </p:spPr>
        <p:txBody>
          <a:bodyPr anchor="ctr"/>
          <a:lstStyle/>
          <a:p>
            <a:r>
              <a:rPr lang="ja-JP" altLang="en-US" sz="2000">
                <a:solidFill>
                  <a:srgbClr val="FF0000"/>
                </a:solidFill>
                <a:latin typeface="Calibri" pitchFamily="34" charset="0"/>
              </a:rPr>
              <a:t>弁護士の職域拡大や取り調べの可視化をはじめとする刑事司法改革も重要なテーマとなりました</a:t>
            </a:r>
          </a:p>
        </p:txBody>
      </p:sp>
      <p:pic>
        <p:nvPicPr>
          <p:cNvPr id="6" name="Picture 2" descr="G:\２０１３年\春秋会研修（企業の社会的責任と人権）130321\DSC03814.JPG"/>
          <p:cNvPicPr>
            <a:picLocks noChangeAspect="1" noChangeArrowheads="1"/>
          </p:cNvPicPr>
          <p:nvPr/>
        </p:nvPicPr>
        <p:blipFill>
          <a:blip r:embed="rId4"/>
          <a:srcRect/>
          <a:stretch>
            <a:fillRect/>
          </a:stretch>
        </p:blipFill>
        <p:spPr>
          <a:xfrm>
            <a:off x="4977006" y="2002670"/>
            <a:ext cx="3718624" cy="2788734"/>
          </a:xfrm>
          <a:prstGeom prst="rect">
            <a:avLst/>
          </a:prstGeom>
        </p:spPr>
      </p:pic>
      <p:sp>
        <p:nvSpPr>
          <p:cNvPr id="7" name="タイトル 1"/>
          <p:cNvSpPr txBox="1">
            <a:spLocks/>
          </p:cNvSpPr>
          <p:nvPr/>
        </p:nvSpPr>
        <p:spPr>
          <a:xfrm>
            <a:off x="4977006" y="953475"/>
            <a:ext cx="4131196" cy="6480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4000" kern="1200">
                <a:solidFill>
                  <a:schemeClr val="accent1"/>
                </a:solidFill>
                <a:latin typeface="+mj-lt"/>
                <a:ea typeface="+mj-ea"/>
                <a:cs typeface="+mj-cs"/>
              </a:defRPr>
            </a:lvl1pPr>
          </a:lstStyle>
          <a:p>
            <a:pPr fontAlgn="auto">
              <a:spcAft>
                <a:spcPts val="0"/>
              </a:spcAft>
            </a:pPr>
            <a:r>
              <a:rPr lang="ja-JP" altLang="en-US" sz="2000" smtClean="0"/>
              <a:t>研修「企業の社会的責任と人権」</a:t>
            </a:r>
            <a:endParaRPr lang="ja-JP" altLang="en-US" sz="2000" dirty="0" smtClean="0"/>
          </a:p>
        </p:txBody>
      </p:sp>
    </p:spTree>
    <p:extLst>
      <p:ext uri="{BB962C8B-B14F-4D97-AF65-F5344CB8AC3E}">
        <p14:creationId xmlns:p14="http://schemas.microsoft.com/office/powerpoint/2010/main" val="15183075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5937" y="476672"/>
            <a:ext cx="8118475" cy="731168"/>
          </a:xfrm>
        </p:spPr>
        <p:txBody>
          <a:bodyPr rtlCol="0">
            <a:normAutofit/>
          </a:bodyPr>
          <a:lstStyle/>
          <a:p>
            <a:pPr eaLnBrk="1" fontAlgn="auto" hangingPunct="1">
              <a:spcAft>
                <a:spcPts val="0"/>
              </a:spcAft>
              <a:defRPr/>
            </a:pPr>
            <a:r>
              <a:rPr lang="ja-JP" altLang="en-US" sz="3200" dirty="0" smtClean="0"/>
              <a:t>不祥事防止・預かり金</a:t>
            </a:r>
            <a:r>
              <a:rPr lang="ja-JP" altLang="en-US" sz="3200" dirty="0" smtClean="0"/>
              <a:t>管理シンポジウム</a:t>
            </a:r>
            <a:endParaRPr lang="ja-JP" altLang="en-US" sz="3200" dirty="0"/>
          </a:p>
        </p:txBody>
      </p:sp>
      <p:pic>
        <p:nvPicPr>
          <p:cNvPr id="62466" name="Picture 3"/>
          <p:cNvPicPr>
            <a:picLocks noGrp="1" noChangeAspect="1" noChangeArrowheads="1"/>
          </p:cNvPicPr>
          <p:nvPr>
            <p:ph idx="1"/>
          </p:nvPr>
        </p:nvPicPr>
        <p:blipFill>
          <a:blip r:embed="rId2"/>
          <a:srcRect/>
          <a:stretch>
            <a:fillRect/>
          </a:stretch>
        </p:blipFill>
        <p:spPr>
          <a:xfrm>
            <a:off x="611560" y="1412776"/>
            <a:ext cx="4324350" cy="3074988"/>
          </a:xfrm>
        </p:spPr>
      </p:pic>
      <p:pic>
        <p:nvPicPr>
          <p:cNvPr id="62467" name="Picture 3"/>
          <p:cNvPicPr>
            <a:picLocks noChangeAspect="1" noChangeArrowheads="1"/>
          </p:cNvPicPr>
          <p:nvPr/>
        </p:nvPicPr>
        <p:blipFill>
          <a:blip r:embed="rId3"/>
          <a:srcRect/>
          <a:stretch>
            <a:fillRect/>
          </a:stretch>
        </p:blipFill>
        <p:spPr bwMode="auto">
          <a:xfrm>
            <a:off x="3563888" y="2276872"/>
            <a:ext cx="5195887" cy="4106862"/>
          </a:xfrm>
          <a:prstGeom prst="rect">
            <a:avLst/>
          </a:prstGeom>
          <a:noFill/>
          <a:ln w="9525">
            <a:noFill/>
            <a:miter lim="800000"/>
            <a:headEnd/>
            <a:tailEnd/>
          </a:ln>
        </p:spPr>
      </p:pic>
    </p:spTree>
    <p:extLst>
      <p:ext uri="{BB962C8B-B14F-4D97-AF65-F5344CB8AC3E}">
        <p14:creationId xmlns:p14="http://schemas.microsoft.com/office/powerpoint/2010/main" val="11546067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タイトル 1"/>
          <p:cNvSpPr>
            <a:spLocks noGrp="1"/>
          </p:cNvSpPr>
          <p:nvPr>
            <p:ph type="title"/>
          </p:nvPr>
        </p:nvSpPr>
        <p:spPr>
          <a:xfrm>
            <a:off x="611560" y="404664"/>
            <a:ext cx="3066678" cy="443136"/>
          </a:xfrm>
        </p:spPr>
        <p:txBody>
          <a:bodyPr>
            <a:noAutofit/>
          </a:bodyPr>
          <a:lstStyle/>
          <a:p>
            <a:pPr eaLnBrk="1" hangingPunct="1"/>
            <a:r>
              <a:rPr lang="ja-JP" altLang="en-US" sz="2800" dirty="0" smtClean="0"/>
              <a:t>共謀罪法案に反対</a:t>
            </a:r>
          </a:p>
        </p:txBody>
      </p:sp>
      <p:pic>
        <p:nvPicPr>
          <p:cNvPr id="70658" name="Picture 2" descr="G:\２０１７年\共謀罪（テロ等準備罪)反対大阪弁護士会デモ\DSC_0489.JPG"/>
          <p:cNvPicPr>
            <a:picLocks noGrp="1" noChangeAspect="1" noChangeArrowheads="1"/>
          </p:cNvPicPr>
          <p:nvPr>
            <p:ph idx="1"/>
          </p:nvPr>
        </p:nvPicPr>
        <p:blipFill>
          <a:blip r:embed="rId2"/>
          <a:stretch>
            <a:fillRect/>
          </a:stretch>
        </p:blipFill>
        <p:spPr>
          <a:xfrm>
            <a:off x="-252536" y="865872"/>
            <a:ext cx="4997935" cy="2811016"/>
          </a:xfrm>
        </p:spPr>
      </p:pic>
      <p:sp>
        <p:nvSpPr>
          <p:cNvPr id="4" name="タイトル 1"/>
          <p:cNvSpPr txBox="1">
            <a:spLocks/>
          </p:cNvSpPr>
          <p:nvPr/>
        </p:nvSpPr>
        <p:spPr>
          <a:xfrm>
            <a:off x="4788024" y="3501008"/>
            <a:ext cx="4218806" cy="44313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4000" kern="1200">
                <a:solidFill>
                  <a:schemeClr val="accent1"/>
                </a:solidFill>
                <a:latin typeface="+mj-lt"/>
                <a:ea typeface="+mj-ea"/>
                <a:cs typeface="+mj-cs"/>
              </a:defRPr>
            </a:lvl1pPr>
          </a:lstStyle>
          <a:p>
            <a:pPr fontAlgn="auto">
              <a:spcAft>
                <a:spcPts val="0"/>
              </a:spcAft>
            </a:pPr>
            <a:r>
              <a:rPr lang="ja-JP" altLang="en-US" sz="2800" dirty="0" smtClean="0">
                <a:solidFill>
                  <a:srgbClr val="549E39"/>
                </a:solidFill>
              </a:rPr>
              <a:t>給費制復活を求める運動</a:t>
            </a:r>
          </a:p>
        </p:txBody>
      </p:sp>
      <p:pic>
        <p:nvPicPr>
          <p:cNvPr id="5" name="Picture 2"/>
          <p:cNvPicPr>
            <a:picLocks noChangeAspect="1" noChangeArrowheads="1"/>
          </p:cNvPicPr>
          <p:nvPr/>
        </p:nvPicPr>
        <p:blipFill>
          <a:blip r:embed="rId3"/>
          <a:srcRect/>
          <a:stretch>
            <a:fillRect/>
          </a:stretch>
        </p:blipFill>
        <p:spPr>
          <a:xfrm>
            <a:off x="4860032" y="4018722"/>
            <a:ext cx="3663181" cy="2601904"/>
          </a:xfrm>
          <a:prstGeom prst="rect">
            <a:avLst/>
          </a:prstGeom>
        </p:spPr>
      </p:pic>
      <p:sp>
        <p:nvSpPr>
          <p:cNvPr id="6" name="タイトル 1"/>
          <p:cNvSpPr txBox="1">
            <a:spLocks/>
          </p:cNvSpPr>
          <p:nvPr/>
        </p:nvSpPr>
        <p:spPr>
          <a:xfrm>
            <a:off x="4817690" y="286425"/>
            <a:ext cx="3570734" cy="41347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4000" kern="1200">
                <a:solidFill>
                  <a:schemeClr val="accent1"/>
                </a:solidFill>
                <a:latin typeface="+mj-lt"/>
                <a:ea typeface="+mj-ea"/>
                <a:cs typeface="+mj-cs"/>
              </a:defRPr>
            </a:lvl1pPr>
          </a:lstStyle>
          <a:p>
            <a:pPr fontAlgn="auto">
              <a:spcAft>
                <a:spcPts val="0"/>
              </a:spcAft>
            </a:pPr>
            <a:r>
              <a:rPr lang="ja-JP" altLang="en-US" sz="2800" smtClean="0">
                <a:solidFill>
                  <a:srgbClr val="549E39"/>
                </a:solidFill>
              </a:rPr>
              <a:t>秘密保護法案反対</a:t>
            </a:r>
            <a:endParaRPr lang="ja-JP" altLang="en-US" sz="2800" dirty="0" smtClean="0">
              <a:solidFill>
                <a:srgbClr val="549E39"/>
              </a:solidFill>
            </a:endParaRPr>
          </a:p>
        </p:txBody>
      </p:sp>
      <p:pic>
        <p:nvPicPr>
          <p:cNvPr id="7" name="Picture 3" descr="G:\２０１２年\秘密保全法デモ大阪弁護士会120515\DSC02121.JPG"/>
          <p:cNvPicPr>
            <a:picLocks noChangeAspect="1" noChangeArrowheads="1"/>
          </p:cNvPicPr>
          <p:nvPr/>
        </p:nvPicPr>
        <p:blipFill>
          <a:blip r:embed="rId4"/>
          <a:stretch>
            <a:fillRect/>
          </a:stretch>
        </p:blipFill>
        <p:spPr>
          <a:xfrm>
            <a:off x="4885288" y="782999"/>
            <a:ext cx="3816424" cy="2409905"/>
          </a:xfrm>
          <a:prstGeom prst="rect">
            <a:avLst/>
          </a:prstGeom>
        </p:spPr>
      </p:pic>
      <p:sp>
        <p:nvSpPr>
          <p:cNvPr id="8" name="タイトル 1"/>
          <p:cNvSpPr txBox="1">
            <a:spLocks/>
          </p:cNvSpPr>
          <p:nvPr/>
        </p:nvSpPr>
        <p:spPr>
          <a:xfrm>
            <a:off x="323528" y="3384022"/>
            <a:ext cx="4464496" cy="515144"/>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kumimoji="1" sz="4000" kern="1200">
                <a:solidFill>
                  <a:schemeClr val="accent1"/>
                </a:solidFill>
                <a:latin typeface="+mj-lt"/>
                <a:ea typeface="+mj-ea"/>
                <a:cs typeface="+mj-cs"/>
              </a:defRPr>
            </a:lvl1pPr>
          </a:lstStyle>
          <a:p>
            <a:pPr fontAlgn="auto">
              <a:spcAft>
                <a:spcPts val="0"/>
              </a:spcAft>
            </a:pPr>
            <a:r>
              <a:rPr lang="ja-JP" altLang="en-US" sz="2800" dirty="0" smtClean="0">
                <a:solidFill>
                  <a:srgbClr val="549E39"/>
                </a:solidFill>
              </a:rPr>
              <a:t>取調べ可視化実現にむけて</a:t>
            </a:r>
          </a:p>
        </p:txBody>
      </p:sp>
      <p:pic>
        <p:nvPicPr>
          <p:cNvPr id="9" name="Picture 2" descr="G:\２００９年\可視化パレード090514\DSC02124.JPG"/>
          <p:cNvPicPr>
            <a:picLocks noChangeAspect="1" noChangeArrowheads="1"/>
          </p:cNvPicPr>
          <p:nvPr/>
        </p:nvPicPr>
        <p:blipFill>
          <a:blip r:embed="rId5"/>
          <a:stretch>
            <a:fillRect/>
          </a:stretch>
        </p:blipFill>
        <p:spPr>
          <a:xfrm>
            <a:off x="611560" y="3944144"/>
            <a:ext cx="3497188" cy="2622891"/>
          </a:xfrm>
          <a:prstGeom prst="rect">
            <a:avLst/>
          </a:prstGeom>
        </p:spPr>
      </p:pic>
    </p:spTree>
    <p:extLst>
      <p:ext uri="{BB962C8B-B14F-4D97-AF65-F5344CB8AC3E}">
        <p14:creationId xmlns:p14="http://schemas.microsoft.com/office/powerpoint/2010/main" val="3844116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タイトル 1"/>
          <p:cNvSpPr>
            <a:spLocks noGrp="1"/>
          </p:cNvSpPr>
          <p:nvPr>
            <p:ph type="title"/>
          </p:nvPr>
        </p:nvSpPr>
        <p:spPr>
          <a:xfrm>
            <a:off x="468312" y="332656"/>
            <a:ext cx="8352159" cy="858838"/>
          </a:xfrm>
        </p:spPr>
        <p:txBody>
          <a:bodyPr>
            <a:normAutofit fontScale="90000"/>
          </a:bodyPr>
          <a:lstStyle/>
          <a:p>
            <a:pPr eaLnBrk="1" hangingPunct="1"/>
            <a:r>
              <a:rPr lang="ja-JP" altLang="en-US" dirty="0" smtClean="0"/>
              <a:t>弁護士会（＋日弁連）の</a:t>
            </a:r>
            <a:r>
              <a:rPr lang="ja-JP" altLang="en-US" dirty="0" smtClean="0"/>
              <a:t>委員会で活動</a:t>
            </a:r>
          </a:p>
        </p:txBody>
      </p:sp>
      <p:pic>
        <p:nvPicPr>
          <p:cNvPr id="21506" name="Picture 2"/>
          <p:cNvPicPr>
            <a:picLocks noGrp="1" noChangeAspect="1" noChangeArrowheads="1"/>
          </p:cNvPicPr>
          <p:nvPr>
            <p:ph idx="1"/>
          </p:nvPr>
        </p:nvPicPr>
        <p:blipFill>
          <a:blip r:embed="rId2"/>
          <a:srcRect/>
          <a:stretch>
            <a:fillRect/>
          </a:stretch>
        </p:blipFill>
        <p:spPr>
          <a:xfrm>
            <a:off x="2987824" y="1191494"/>
            <a:ext cx="2520280" cy="2523121"/>
          </a:xfrm>
        </p:spPr>
      </p:pic>
      <p:sp>
        <p:nvSpPr>
          <p:cNvPr id="5" name="タイトル 1"/>
          <p:cNvSpPr txBox="1">
            <a:spLocks/>
          </p:cNvSpPr>
          <p:nvPr/>
        </p:nvSpPr>
        <p:spPr>
          <a:xfrm>
            <a:off x="497927" y="3714615"/>
            <a:ext cx="8229600" cy="2952328"/>
          </a:xfrm>
          <a:prstGeom prst="rect">
            <a:avLst/>
          </a:prstGeom>
        </p:spPr>
        <p:txBody>
          <a:bodyPr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fontAlgn="auto">
              <a:spcAft>
                <a:spcPts val="0"/>
              </a:spcAft>
              <a:defRPr/>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弁護士会の委員会活動にも積極的に参加していきました。春秋会員は、当時社会問題となっていた公害問題対策委員会や刑法改正反対、拘禁二法案阻止の活動にも積極的に参加しました。昭和</a:t>
            </a:r>
            <a:r>
              <a:rPr lang="en-US" altLang="ja-JP" sz="1800" dirty="0" smtClean="0">
                <a:solidFill>
                  <a:srgbClr val="002060"/>
                </a:solidFill>
                <a:latin typeface="ＭＳ Ｐゴシック" panose="020B0600070205080204" pitchFamily="50" charset="-128"/>
                <a:ea typeface="ＭＳ Ｐゴシック" panose="020B0600070205080204" pitchFamily="50" charset="-128"/>
              </a:rPr>
              <a:t>63</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年夏に行った政策委員会の勉強会の座談会をまとめた「委員会の現状と問題点」という記事が会報に掲載されていました</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a:t>
            </a:r>
            <a:endParaRPr lang="en-US" altLang="ja-JP" sz="1800" dirty="0" smtClean="0">
              <a:solidFill>
                <a:srgbClr val="002060"/>
              </a:solidFill>
              <a:latin typeface="ＭＳ Ｐゴシック" panose="020B0600070205080204" pitchFamily="50" charset="-128"/>
              <a:ea typeface="ＭＳ Ｐゴシック" panose="020B0600070205080204" pitchFamily="50" charset="-128"/>
            </a:endParaRPr>
          </a:p>
          <a:p>
            <a:pPr algn="l" fontAlgn="auto">
              <a:spcAft>
                <a:spcPts val="0"/>
              </a:spcAft>
              <a:defRPr/>
            </a:pPr>
            <a:endParaRPr lang="en-US" altLang="ja-JP" sz="1800" dirty="0">
              <a:solidFill>
                <a:srgbClr val="002060"/>
              </a:solidFill>
              <a:latin typeface="ＭＳ Ｐゴシック" panose="020B0600070205080204" pitchFamily="50" charset="-128"/>
              <a:ea typeface="ＭＳ Ｐゴシック" panose="020B0600070205080204" pitchFamily="50" charset="-128"/>
            </a:endParaRPr>
          </a:p>
          <a:p>
            <a:pPr algn="l" fontAlgn="auto">
              <a:spcAft>
                <a:spcPts val="0"/>
              </a:spcAft>
              <a:defRPr/>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その後その時々の新しい人権課題に応じて、新しい委員会活動が生まれましたが、その中心にいつも春秋会の会員がいました。</a:t>
            </a:r>
            <a:endParaRPr lang="en-US" altLang="ja-JP" sz="1800" dirty="0" smtClean="0">
              <a:solidFill>
                <a:srgbClr val="002060"/>
              </a:solidFill>
              <a:latin typeface="ＭＳ Ｐゴシック" panose="020B0600070205080204" pitchFamily="50" charset="-128"/>
              <a:ea typeface="ＭＳ Ｐゴシック" panose="020B0600070205080204" pitchFamily="50" charset="-128"/>
            </a:endParaRPr>
          </a:p>
          <a:p>
            <a:pPr algn="l" fontAlgn="auto">
              <a:spcAft>
                <a:spcPts val="0"/>
              </a:spcAft>
              <a:defRPr/>
            </a:pPr>
            <a:endParaRPr lang="en-US" altLang="ja-JP" sz="1800" dirty="0">
              <a:solidFill>
                <a:srgbClr val="002060"/>
              </a:solidFill>
              <a:latin typeface="ＭＳ Ｐゴシック" panose="020B0600070205080204" pitchFamily="50" charset="-128"/>
              <a:ea typeface="ＭＳ Ｐゴシック" panose="020B0600070205080204" pitchFamily="50" charset="-128"/>
            </a:endParaRPr>
          </a:p>
          <a:p>
            <a:pPr algn="l" fontAlgn="auto">
              <a:spcAft>
                <a:spcPts val="0"/>
              </a:spcAft>
              <a:defRPr/>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日弁連でも大阪の会員が活動の中心となり、そこには春秋会の姿がいつもありました</a:t>
            </a:r>
            <a:endParaRPr lang="ja-JP" altLang="en-US" sz="1800" dirty="0">
              <a:solidFill>
                <a:srgbClr val="002060"/>
              </a:solidFill>
              <a:latin typeface="ＭＳ Ｐゴシック" panose="020B0600070205080204" pitchFamily="50" charset="-128"/>
              <a:ea typeface="ＭＳ Ｐゴシック" panose="020B0600070205080204" pitchFamily="50" charset="-12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タイトル 1"/>
          <p:cNvSpPr>
            <a:spLocks noGrp="1"/>
          </p:cNvSpPr>
          <p:nvPr>
            <p:ph type="title"/>
          </p:nvPr>
        </p:nvSpPr>
        <p:spPr>
          <a:xfrm>
            <a:off x="539552" y="244158"/>
            <a:ext cx="7406640" cy="1356360"/>
          </a:xfrm>
        </p:spPr>
        <p:txBody>
          <a:bodyPr/>
          <a:lstStyle/>
          <a:p>
            <a:pPr eaLnBrk="1" hangingPunct="1"/>
            <a:r>
              <a:rPr lang="ja-JP" altLang="en-US" dirty="0" smtClean="0"/>
              <a:t>座談会「委員会活動のすすめ」</a:t>
            </a:r>
          </a:p>
        </p:txBody>
      </p:sp>
      <p:pic>
        <p:nvPicPr>
          <p:cNvPr id="60418" name="Picture 3"/>
          <p:cNvPicPr>
            <a:picLocks noGrp="1" noChangeAspect="1" noChangeArrowheads="1"/>
          </p:cNvPicPr>
          <p:nvPr>
            <p:ph idx="1"/>
          </p:nvPr>
        </p:nvPicPr>
        <p:blipFill>
          <a:blip r:embed="rId2"/>
          <a:stretch>
            <a:fillRect/>
          </a:stretch>
        </p:blipFill>
        <p:spPr>
          <a:xfrm>
            <a:off x="4175126" y="1389063"/>
            <a:ext cx="2971800" cy="3495502"/>
          </a:xfrm>
        </p:spPr>
      </p:pic>
      <p:pic>
        <p:nvPicPr>
          <p:cNvPr id="60419" name="Picture 3"/>
          <p:cNvPicPr>
            <a:picLocks noChangeAspect="1" noChangeArrowheads="1"/>
          </p:cNvPicPr>
          <p:nvPr/>
        </p:nvPicPr>
        <p:blipFill>
          <a:blip r:embed="rId3"/>
          <a:srcRect/>
          <a:stretch>
            <a:fillRect/>
          </a:stretch>
        </p:blipFill>
        <p:spPr bwMode="auto">
          <a:xfrm>
            <a:off x="3000375" y="1473360"/>
            <a:ext cx="1881188" cy="2097087"/>
          </a:xfrm>
          <a:prstGeom prst="rect">
            <a:avLst/>
          </a:prstGeom>
          <a:noFill/>
          <a:ln w="9525">
            <a:noFill/>
            <a:miter lim="800000"/>
            <a:headEnd/>
            <a:tailEnd/>
          </a:ln>
        </p:spPr>
      </p:pic>
      <p:pic>
        <p:nvPicPr>
          <p:cNvPr id="60420" name="Picture 3"/>
          <p:cNvPicPr>
            <a:picLocks noChangeAspect="1" noChangeArrowheads="1"/>
          </p:cNvPicPr>
          <p:nvPr/>
        </p:nvPicPr>
        <p:blipFill>
          <a:blip r:embed="rId4"/>
          <a:srcRect/>
          <a:stretch>
            <a:fillRect/>
          </a:stretch>
        </p:blipFill>
        <p:spPr bwMode="auto">
          <a:xfrm>
            <a:off x="1763688" y="3689836"/>
            <a:ext cx="1957387" cy="2343150"/>
          </a:xfrm>
          <a:prstGeom prst="rect">
            <a:avLst/>
          </a:prstGeom>
          <a:noFill/>
          <a:ln w="9525">
            <a:noFill/>
            <a:miter lim="800000"/>
            <a:headEnd/>
            <a:tailEnd/>
          </a:ln>
        </p:spPr>
      </p:pic>
      <p:pic>
        <p:nvPicPr>
          <p:cNvPr id="60421" name="Picture 3"/>
          <p:cNvPicPr>
            <a:picLocks noChangeAspect="1" noChangeArrowheads="1"/>
          </p:cNvPicPr>
          <p:nvPr/>
        </p:nvPicPr>
        <p:blipFill>
          <a:blip r:embed="rId5"/>
          <a:srcRect/>
          <a:stretch>
            <a:fillRect/>
          </a:stretch>
        </p:blipFill>
        <p:spPr bwMode="auto">
          <a:xfrm>
            <a:off x="1042988" y="1389063"/>
            <a:ext cx="1846262" cy="2054225"/>
          </a:xfrm>
          <a:prstGeom prst="rect">
            <a:avLst/>
          </a:prstGeom>
          <a:noFill/>
          <a:ln w="9525">
            <a:noFill/>
            <a:miter lim="800000"/>
            <a:headEnd/>
            <a:tailEnd/>
          </a:ln>
        </p:spPr>
      </p:pic>
      <p:pic>
        <p:nvPicPr>
          <p:cNvPr id="60422" name="Picture 3"/>
          <p:cNvPicPr>
            <a:picLocks noChangeAspect="1" noChangeArrowheads="1"/>
          </p:cNvPicPr>
          <p:nvPr/>
        </p:nvPicPr>
        <p:blipFill>
          <a:blip r:embed="rId6"/>
          <a:srcRect/>
          <a:stretch>
            <a:fillRect/>
          </a:stretch>
        </p:blipFill>
        <p:spPr bwMode="auto">
          <a:xfrm>
            <a:off x="4286251" y="3663872"/>
            <a:ext cx="1776412" cy="2055813"/>
          </a:xfrm>
          <a:prstGeom prst="rect">
            <a:avLst/>
          </a:prstGeom>
          <a:noFill/>
          <a:ln w="9525">
            <a:noFill/>
            <a:miter lim="800000"/>
            <a:headEnd/>
            <a:tailEnd/>
          </a:ln>
        </p:spPr>
      </p:pic>
    </p:spTree>
    <p:extLst>
      <p:ext uri="{BB962C8B-B14F-4D97-AF65-F5344CB8AC3E}">
        <p14:creationId xmlns:p14="http://schemas.microsoft.com/office/powerpoint/2010/main" val="4160532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476672"/>
            <a:ext cx="7406640" cy="720080"/>
          </a:xfrm>
        </p:spPr>
        <p:txBody>
          <a:bodyPr/>
          <a:lstStyle/>
          <a:p>
            <a:r>
              <a:rPr kumimoji="1" lang="ja-JP" altLang="en-US" dirty="0" smtClean="0"/>
              <a:t>様々な弁護団活動でも中心に</a:t>
            </a:r>
            <a:endParaRPr kumimoji="1" lang="ja-JP" altLang="en-US" dirty="0"/>
          </a:p>
        </p:txBody>
      </p:sp>
      <p:sp>
        <p:nvSpPr>
          <p:cNvPr id="3" name="コンテンツ プレースホルダー 2"/>
          <p:cNvSpPr>
            <a:spLocks noGrp="1"/>
          </p:cNvSpPr>
          <p:nvPr>
            <p:ph sz="half" idx="1"/>
          </p:nvPr>
        </p:nvSpPr>
        <p:spPr>
          <a:xfrm>
            <a:off x="755576" y="5157192"/>
            <a:ext cx="7819206" cy="1224135"/>
          </a:xfrm>
        </p:spPr>
        <p:txBody>
          <a:bodyPr>
            <a:normAutofit/>
          </a:bodyPr>
          <a:lstStyle/>
          <a:p>
            <a:pPr marL="34290" indent="0">
              <a:buNone/>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春秋会</a:t>
            </a:r>
            <a:r>
              <a:rPr lang="ja-JP" altLang="en-US" sz="1800" dirty="0">
                <a:solidFill>
                  <a:srgbClr val="002060"/>
                </a:solidFill>
                <a:latin typeface="ＭＳ Ｐゴシック" panose="020B0600070205080204" pitchFamily="50" charset="-128"/>
                <a:ea typeface="ＭＳ Ｐゴシック" panose="020B0600070205080204" pitchFamily="50" charset="-128"/>
              </a:rPr>
              <a:t>の会員は</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、また、四</a:t>
            </a:r>
            <a:r>
              <a:rPr lang="ja-JP" altLang="en-US" sz="1800" dirty="0">
                <a:solidFill>
                  <a:srgbClr val="002060"/>
                </a:solidFill>
                <a:latin typeface="ＭＳ Ｐゴシック" panose="020B0600070205080204" pitchFamily="50" charset="-128"/>
                <a:ea typeface="ＭＳ Ｐゴシック" panose="020B0600070205080204" pitchFamily="50" charset="-128"/>
              </a:rPr>
              <a:t>大公害裁判といわれる富山イタイイタイ病</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訴訟や水俣訴訟の</a:t>
            </a:r>
            <a:r>
              <a:rPr lang="ja-JP" altLang="en-US" sz="1800" dirty="0">
                <a:solidFill>
                  <a:srgbClr val="002060"/>
                </a:solidFill>
                <a:latin typeface="ＭＳ Ｐゴシック" panose="020B0600070205080204" pitchFamily="50" charset="-128"/>
                <a:ea typeface="ＭＳ Ｐゴシック" panose="020B0600070205080204" pitchFamily="50" charset="-128"/>
              </a:rPr>
              <a:t>ほか、大阪空港騒音公害訴訟、西淀川大気汚染訴訟、関西予防接種弁護団、嘉手納基地爆音訴訟の</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弁護団、豊田商事被害者弁護団、など</a:t>
            </a:r>
            <a:r>
              <a:rPr lang="ja-JP" altLang="en-US" sz="1800" dirty="0">
                <a:solidFill>
                  <a:srgbClr val="002060"/>
                </a:solidFill>
                <a:latin typeface="ＭＳ Ｐゴシック" panose="020B0600070205080204" pitchFamily="50" charset="-128"/>
                <a:ea typeface="ＭＳ Ｐゴシック" panose="020B0600070205080204" pitchFamily="50" charset="-128"/>
              </a:rPr>
              <a:t>に多数の会員が参加して</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いきました</a:t>
            </a:r>
            <a:endParaRPr lang="ja-JP" altLang="en-US" sz="1800" dirty="0">
              <a:solidFill>
                <a:srgbClr val="002060"/>
              </a:solidFill>
              <a:latin typeface="ＭＳ Ｐゴシック" panose="020B0600070205080204" pitchFamily="50" charset="-128"/>
              <a:ea typeface="ＭＳ Ｐゴシック" panose="020B0600070205080204" pitchFamily="50" charset="-128"/>
            </a:endParaRPr>
          </a:p>
        </p:txBody>
      </p:sp>
      <p:sp>
        <p:nvSpPr>
          <p:cNvPr id="4" name="コンテンツ プレースホルダー 3"/>
          <p:cNvSpPr>
            <a:spLocks noGrp="1"/>
          </p:cNvSpPr>
          <p:nvPr>
            <p:ph sz="half" idx="2"/>
          </p:nvPr>
        </p:nvSpPr>
        <p:spPr>
          <a:xfrm>
            <a:off x="915914" y="1833032"/>
            <a:ext cx="7295269" cy="2955776"/>
          </a:xfrm>
          <a:ln>
            <a:solidFill>
              <a:schemeClr val="tx1"/>
            </a:solidFill>
          </a:ln>
        </p:spPr>
        <p:txBody>
          <a:bodyPr>
            <a:normAutofit/>
          </a:bodyPr>
          <a:lstStyle/>
          <a:p>
            <a:pPr marL="34290" indent="0">
              <a:buNone/>
            </a:pPr>
            <a:endParaRPr kumimoji="1" lang="en-US" altLang="ja-JP" sz="2800" dirty="0" smtClean="0">
              <a:solidFill>
                <a:srgbClr val="FF0000"/>
              </a:solidFill>
            </a:endParaRPr>
          </a:p>
          <a:p>
            <a:pPr marL="34290" indent="0">
              <a:buNone/>
            </a:pPr>
            <a:endParaRPr lang="en-US" altLang="ja-JP" sz="2800" dirty="0">
              <a:solidFill>
                <a:srgbClr val="FF0000"/>
              </a:solidFill>
            </a:endParaRPr>
          </a:p>
          <a:p>
            <a:pPr marL="34290" indent="0">
              <a:buNone/>
            </a:pPr>
            <a:r>
              <a:rPr kumimoji="1" lang="ja-JP" altLang="en-US" sz="2800" dirty="0" smtClean="0">
                <a:solidFill>
                  <a:srgbClr val="FF0000"/>
                </a:solidFill>
              </a:rPr>
              <a:t>かつての大弁護団の写真を集める</a:t>
            </a:r>
            <a:endParaRPr kumimoji="1" lang="ja-JP" altLang="en-US" sz="2800" dirty="0">
              <a:solidFill>
                <a:srgbClr val="FF0000"/>
              </a:solidFill>
            </a:endParaRPr>
          </a:p>
        </p:txBody>
      </p:sp>
    </p:spTree>
    <p:extLst>
      <p:ext uri="{BB962C8B-B14F-4D97-AF65-F5344CB8AC3E}">
        <p14:creationId xmlns:p14="http://schemas.microsoft.com/office/powerpoint/2010/main" val="34335602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404664"/>
            <a:ext cx="8280920" cy="803176"/>
          </a:xfrm>
        </p:spPr>
        <p:txBody>
          <a:bodyPr>
            <a:normAutofit/>
          </a:bodyPr>
          <a:lstStyle/>
          <a:p>
            <a:r>
              <a:rPr kumimoji="1" lang="ja-JP" altLang="en-US" dirty="0" smtClean="0"/>
              <a:t>引き継がれる弁護団活動の伝統</a:t>
            </a:r>
            <a:endParaRPr kumimoji="1" lang="ja-JP" altLang="en-US" dirty="0"/>
          </a:p>
        </p:txBody>
      </p:sp>
      <p:sp>
        <p:nvSpPr>
          <p:cNvPr id="3" name="コンテンツ プレースホルダー 2"/>
          <p:cNvSpPr>
            <a:spLocks noGrp="1"/>
          </p:cNvSpPr>
          <p:nvPr>
            <p:ph idx="1"/>
          </p:nvPr>
        </p:nvSpPr>
        <p:spPr>
          <a:xfrm>
            <a:off x="564704" y="4885461"/>
            <a:ext cx="8136904" cy="1697259"/>
          </a:xfrm>
        </p:spPr>
        <p:txBody>
          <a:bodyPr>
            <a:normAutofit/>
          </a:bodyPr>
          <a:lstStyle/>
          <a:p>
            <a:pPr marL="34290" indent="0">
              <a:buNone/>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こうした弁護団に積極的に</a:t>
            </a:r>
            <a:r>
              <a:rPr lang="ja-JP" altLang="en-US" sz="1800" dirty="0">
                <a:solidFill>
                  <a:srgbClr val="002060"/>
                </a:solidFill>
                <a:latin typeface="ＭＳ Ｐゴシック" panose="020B0600070205080204" pitchFamily="50" charset="-128"/>
                <a:ea typeface="ＭＳ Ｐゴシック" panose="020B0600070205080204" pitchFamily="50" charset="-128"/>
              </a:rPr>
              <a:t>参加して、ほかの事務所の弁護士から学ぶという春秋会の先輩がきづかれてきた伝統</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は、その後の弁護士</a:t>
            </a:r>
            <a:r>
              <a:rPr lang="ja-JP" altLang="en-US" sz="1800" dirty="0">
                <a:solidFill>
                  <a:srgbClr val="002060"/>
                </a:solidFill>
                <a:latin typeface="ＭＳ Ｐゴシック" panose="020B0600070205080204" pitchFamily="50" charset="-128"/>
                <a:ea typeface="ＭＳ Ｐゴシック" panose="020B0600070205080204" pitchFamily="50" charset="-128"/>
              </a:rPr>
              <a:t>に</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も綿々と引き継がれて</a:t>
            </a:r>
            <a:r>
              <a:rPr lang="ja-JP" altLang="en-US" sz="1800" dirty="0">
                <a:solidFill>
                  <a:srgbClr val="002060"/>
                </a:solidFill>
                <a:latin typeface="ＭＳ Ｐゴシック" panose="020B0600070205080204" pitchFamily="50" charset="-128"/>
                <a:ea typeface="ＭＳ Ｐゴシック" panose="020B0600070205080204" pitchFamily="50" charset="-128"/>
              </a:rPr>
              <a:t>います</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a:t>
            </a:r>
            <a:endParaRPr lang="en-US" altLang="ja-JP" sz="1800" dirty="0" smtClean="0">
              <a:solidFill>
                <a:srgbClr val="002060"/>
              </a:solidFill>
              <a:latin typeface="ＭＳ Ｐゴシック" panose="020B0600070205080204" pitchFamily="50" charset="-128"/>
              <a:ea typeface="ＭＳ Ｐゴシック" panose="020B0600070205080204" pitchFamily="50" charset="-128"/>
            </a:endParaRPr>
          </a:p>
          <a:p>
            <a:pPr marL="34290" indent="0">
              <a:buNone/>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最近の新人歓迎会で紹介された弁護団だけでも、このようなものがありました。</a:t>
            </a:r>
            <a:endParaRPr lang="en-US" altLang="ja-JP" sz="1800" dirty="0" smtClean="0">
              <a:solidFill>
                <a:srgbClr val="002060"/>
              </a:solidFill>
              <a:latin typeface="ＭＳ Ｐゴシック" panose="020B0600070205080204" pitchFamily="50" charset="-128"/>
              <a:ea typeface="ＭＳ Ｐゴシック" panose="020B0600070205080204" pitchFamily="50" charset="-128"/>
            </a:endParaRPr>
          </a:p>
          <a:p>
            <a:pPr marL="34290" indent="0">
              <a:buNone/>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中国</a:t>
            </a:r>
            <a:r>
              <a:rPr lang="ja-JP" altLang="en-US" sz="1800" dirty="0">
                <a:solidFill>
                  <a:srgbClr val="002060"/>
                </a:solidFill>
                <a:latin typeface="ＭＳ Ｐゴシック" panose="020B0600070205080204" pitchFamily="50" charset="-128"/>
                <a:ea typeface="ＭＳ Ｐゴシック" panose="020B0600070205080204" pitchFamily="50" charset="-128"/>
              </a:rPr>
              <a:t>残留孤児国家賠償訴訟、泉南アスベスト、Ｂ型肝炎訴訟、</a:t>
            </a:r>
            <a:r>
              <a:rPr lang="en-US" altLang="ja-JP" sz="1800" dirty="0">
                <a:solidFill>
                  <a:srgbClr val="002060"/>
                </a:solidFill>
                <a:latin typeface="ＭＳ Ｐゴシック" panose="020B0600070205080204" pitchFamily="50" charset="-128"/>
                <a:ea typeface="ＭＳ Ｐゴシック" panose="020B0600070205080204" pitchFamily="50" charset="-128"/>
              </a:rPr>
              <a:t>Ⅰ</a:t>
            </a:r>
            <a:r>
              <a:rPr lang="ja-JP" altLang="en-US" sz="1800" dirty="0">
                <a:solidFill>
                  <a:srgbClr val="002060"/>
                </a:solidFill>
                <a:latin typeface="ＭＳ Ｐゴシック" panose="020B0600070205080204" pitchFamily="50" charset="-128"/>
                <a:ea typeface="ＭＳ Ｐゴシック" panose="020B0600070205080204" pitchFamily="50" charset="-128"/>
              </a:rPr>
              <a:t>方糖尿病障害年金訴訟、子宮頸ガンワクチン薬害訴訟、原発事故被災者支援関西</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弁護団</a:t>
            </a:r>
            <a:endParaRPr lang="ja-JP" altLang="en-US" sz="1800" dirty="0">
              <a:solidFill>
                <a:srgbClr val="002060"/>
              </a:solidFill>
              <a:latin typeface="ＭＳ Ｐゴシック" panose="020B0600070205080204" pitchFamily="50" charset="-128"/>
              <a:ea typeface="ＭＳ Ｐゴシック" panose="020B0600070205080204" pitchFamily="50" charset="-128"/>
            </a:endParaRPr>
          </a:p>
          <a:p>
            <a:pPr marL="34290" indent="0">
              <a:buNone/>
            </a:pPr>
            <a:endParaRPr lang="ja-JP" altLang="en-US" sz="1800" dirty="0">
              <a:solidFill>
                <a:srgbClr val="002060"/>
              </a:solidFill>
              <a:latin typeface="ＭＳ Ｐゴシック" panose="020B0600070205080204" pitchFamily="50" charset="-128"/>
              <a:ea typeface="ＭＳ Ｐゴシック" panose="020B0600070205080204" pitchFamily="50" charset="-128"/>
            </a:endParaRPr>
          </a:p>
          <a:p>
            <a:pPr marL="34290" indent="0">
              <a:buNone/>
            </a:pPr>
            <a:endParaRPr kumimoji="1" lang="ja-JP" altLang="en-US" sz="1800" dirty="0">
              <a:solidFill>
                <a:srgbClr val="002060"/>
              </a:solidFill>
              <a:latin typeface="ＭＳ Ｐゴシック" panose="020B0600070205080204" pitchFamily="50" charset="-128"/>
              <a:ea typeface="ＭＳ Ｐゴシック" panose="020B0600070205080204" pitchFamily="50" charset="-128"/>
            </a:endParaRPr>
          </a:p>
        </p:txBody>
      </p:sp>
      <p:pic>
        <p:nvPicPr>
          <p:cNvPr id="4" name="Picture 2"/>
          <p:cNvPicPr>
            <a:picLocks noChangeAspect="1" noChangeArrowheads="1"/>
          </p:cNvPicPr>
          <p:nvPr/>
        </p:nvPicPr>
        <p:blipFill>
          <a:blip r:embed="rId2"/>
          <a:srcRect/>
          <a:stretch>
            <a:fillRect/>
          </a:stretch>
        </p:blipFill>
        <p:spPr>
          <a:xfrm>
            <a:off x="539552" y="1235223"/>
            <a:ext cx="2954288" cy="1556814"/>
          </a:xfrm>
          <a:prstGeom prst="rect">
            <a:avLst/>
          </a:prstGeom>
        </p:spPr>
      </p:pic>
      <p:pic>
        <p:nvPicPr>
          <p:cNvPr id="5" name="Picture 2"/>
          <p:cNvPicPr>
            <a:picLocks noChangeAspect="1" noChangeArrowheads="1"/>
          </p:cNvPicPr>
          <p:nvPr/>
        </p:nvPicPr>
        <p:blipFill>
          <a:blip r:embed="rId3"/>
          <a:srcRect/>
          <a:stretch>
            <a:fillRect/>
          </a:stretch>
        </p:blipFill>
        <p:spPr bwMode="auto">
          <a:xfrm>
            <a:off x="3797624" y="1235223"/>
            <a:ext cx="2458563" cy="1645337"/>
          </a:xfrm>
          <a:prstGeom prst="rect">
            <a:avLst/>
          </a:prstGeom>
          <a:noFill/>
          <a:ln w="9525">
            <a:noFill/>
            <a:miter lim="800000"/>
            <a:headEnd/>
            <a:tailEnd/>
          </a:ln>
        </p:spPr>
      </p:pic>
      <p:pic>
        <p:nvPicPr>
          <p:cNvPr id="6" name="Picture 2"/>
          <p:cNvPicPr>
            <a:picLocks noChangeAspect="1" noChangeArrowheads="1"/>
          </p:cNvPicPr>
          <p:nvPr/>
        </p:nvPicPr>
        <p:blipFill>
          <a:blip r:embed="rId4"/>
          <a:srcRect/>
          <a:stretch>
            <a:fillRect/>
          </a:stretch>
        </p:blipFill>
        <p:spPr>
          <a:xfrm>
            <a:off x="564704" y="2819420"/>
            <a:ext cx="2443435" cy="1888163"/>
          </a:xfrm>
          <a:prstGeom prst="rect">
            <a:avLst/>
          </a:prstGeom>
        </p:spPr>
      </p:pic>
      <p:pic>
        <p:nvPicPr>
          <p:cNvPr id="7" name="Picture 2"/>
          <p:cNvPicPr>
            <a:picLocks noChangeAspect="1" noChangeArrowheads="1"/>
          </p:cNvPicPr>
          <p:nvPr/>
        </p:nvPicPr>
        <p:blipFill>
          <a:blip r:embed="rId5"/>
          <a:srcRect/>
          <a:stretch>
            <a:fillRect/>
          </a:stretch>
        </p:blipFill>
        <p:spPr bwMode="auto">
          <a:xfrm>
            <a:off x="6695970" y="1139263"/>
            <a:ext cx="2015578" cy="2016819"/>
          </a:xfrm>
          <a:prstGeom prst="rect">
            <a:avLst/>
          </a:prstGeom>
          <a:noFill/>
          <a:ln w="9525">
            <a:noFill/>
            <a:miter lim="800000"/>
            <a:headEnd/>
            <a:tailEnd/>
          </a:ln>
        </p:spPr>
      </p:pic>
      <p:pic>
        <p:nvPicPr>
          <p:cNvPr id="8" name="Picture 2"/>
          <p:cNvPicPr>
            <a:picLocks noChangeAspect="1" noChangeArrowheads="1"/>
          </p:cNvPicPr>
          <p:nvPr/>
        </p:nvPicPr>
        <p:blipFill>
          <a:blip r:embed="rId6"/>
          <a:srcRect/>
          <a:stretch>
            <a:fillRect/>
          </a:stretch>
        </p:blipFill>
        <p:spPr>
          <a:xfrm>
            <a:off x="5388347" y="2810561"/>
            <a:ext cx="2961760" cy="1953206"/>
          </a:xfrm>
          <a:prstGeom prst="rect">
            <a:avLst/>
          </a:prstGeom>
        </p:spPr>
      </p:pic>
      <p:pic>
        <p:nvPicPr>
          <p:cNvPr id="9" name="図 8" descr="画面の領域"/>
          <p:cNvPicPr>
            <a:picLocks noChangeAspect="1"/>
          </p:cNvPicPr>
          <p:nvPr/>
        </p:nvPicPr>
        <p:blipFill>
          <a:blip r:embed="rId7"/>
          <a:srcRect/>
          <a:stretch>
            <a:fillRect/>
          </a:stretch>
        </p:blipFill>
        <p:spPr bwMode="auto">
          <a:xfrm>
            <a:off x="2699792" y="3341478"/>
            <a:ext cx="2899666" cy="1371084"/>
          </a:xfrm>
          <a:prstGeom prst="rect">
            <a:avLst/>
          </a:prstGeom>
          <a:noFill/>
          <a:ln w="9525">
            <a:noFill/>
            <a:miter lim="800000"/>
            <a:headEnd/>
            <a:tailEnd/>
          </a:ln>
        </p:spPr>
      </p:pic>
    </p:spTree>
    <p:extLst>
      <p:ext uri="{BB962C8B-B14F-4D97-AF65-F5344CB8AC3E}">
        <p14:creationId xmlns:p14="http://schemas.microsoft.com/office/powerpoint/2010/main" val="13805920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3</a:t>
            </a:r>
            <a:r>
              <a:rPr kumimoji="1" lang="ja-JP" altLang="en-US" dirty="0" err="1" smtClean="0"/>
              <a:t>．</a:t>
            </a:r>
            <a:r>
              <a:rPr kumimoji="1" lang="ja-JP" altLang="en-US" dirty="0" smtClean="0"/>
              <a:t>多彩な人材の輩出</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894028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第</a:t>
            </a:r>
            <a:r>
              <a:rPr kumimoji="1" lang="en-US" altLang="ja-JP" dirty="0" smtClean="0"/>
              <a:t>1</a:t>
            </a:r>
            <a:r>
              <a:rPr kumimoji="1" lang="ja-JP" altLang="en-US" dirty="0" smtClean="0"/>
              <a:t>　春秋会の誕生</a:t>
            </a:r>
            <a:endParaRPr kumimoji="1" lang="ja-JP" altLang="en-US" dirty="0"/>
          </a:p>
        </p:txBody>
      </p:sp>
      <p:sp>
        <p:nvSpPr>
          <p:cNvPr id="4" name="テキスト プレースホルダー 3"/>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891319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Grp="1" noChangeAspect="1" noChangeArrowheads="1"/>
          </p:cNvPicPr>
          <p:nvPr>
            <p:ph idx="1"/>
          </p:nvPr>
        </p:nvPicPr>
        <p:blipFill>
          <a:blip r:embed="rId2"/>
          <a:srcRect/>
          <a:stretch>
            <a:fillRect/>
          </a:stretch>
        </p:blipFill>
        <p:spPr>
          <a:xfrm>
            <a:off x="899977" y="1268760"/>
            <a:ext cx="3239591" cy="4320919"/>
          </a:xfrm>
        </p:spPr>
      </p:pic>
      <p:sp>
        <p:nvSpPr>
          <p:cNvPr id="5" name="タイトル 1"/>
          <p:cNvSpPr txBox="1">
            <a:spLocks/>
          </p:cNvSpPr>
          <p:nvPr/>
        </p:nvSpPr>
        <p:spPr>
          <a:xfrm>
            <a:off x="372604" y="332656"/>
            <a:ext cx="8229600" cy="625698"/>
          </a:xfrm>
          <a:prstGeom prst="rect">
            <a:avLst/>
          </a:prstGeom>
        </p:spPr>
        <p:txBody>
          <a:bodyPr anchor="ctr">
            <a:normAutofit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fontAlgn="auto">
              <a:spcAft>
                <a:spcPts val="0"/>
              </a:spcAft>
              <a:defRPr/>
            </a:pPr>
            <a:r>
              <a:rPr lang="ja-JP" altLang="en-US" sz="3600" dirty="0" smtClean="0">
                <a:solidFill>
                  <a:srgbClr val="339933"/>
                </a:solidFill>
                <a:latin typeface="ＭＳ Ｐゴシック" panose="020B0600070205080204" pitchFamily="50" charset="-128"/>
                <a:ea typeface="ＭＳ Ｐゴシック" panose="020B0600070205080204" pitchFamily="50" charset="-128"/>
              </a:rPr>
              <a:t>初の弁護士会会長の推薦</a:t>
            </a:r>
            <a:r>
              <a:rPr lang="ja-JP" altLang="en-US" sz="3600" dirty="0" smtClean="0">
                <a:solidFill>
                  <a:srgbClr val="339933"/>
                </a:solidFill>
                <a:latin typeface="ＭＳ Ｐゴシック" panose="020B0600070205080204" pitchFamily="50" charset="-128"/>
                <a:ea typeface="ＭＳ Ｐゴシック" panose="020B0600070205080204" pitchFamily="50" charset="-128"/>
              </a:rPr>
              <a:t>へ </a:t>
            </a:r>
            <a:r>
              <a:rPr lang="ja-JP" altLang="en-US" sz="3600" dirty="0" smtClean="0">
                <a:solidFill>
                  <a:srgbClr val="339933"/>
                </a:solidFill>
                <a:latin typeface="ＭＳ Ｐゴシック" panose="020B0600070205080204" pitchFamily="50" charset="-128"/>
                <a:ea typeface="ＭＳ Ｐゴシック" panose="020B0600070205080204" pitchFamily="50" charset="-128"/>
              </a:rPr>
              <a:t>昭和</a:t>
            </a:r>
            <a:r>
              <a:rPr lang="en-US" altLang="ja-JP" sz="3600" dirty="0" smtClean="0">
                <a:solidFill>
                  <a:srgbClr val="339933"/>
                </a:solidFill>
                <a:latin typeface="ＭＳ Ｐゴシック" panose="020B0600070205080204" pitchFamily="50" charset="-128"/>
                <a:ea typeface="ＭＳ Ｐゴシック" panose="020B0600070205080204" pitchFamily="50" charset="-128"/>
              </a:rPr>
              <a:t>59</a:t>
            </a:r>
            <a:r>
              <a:rPr lang="ja-JP" altLang="en-US" sz="3600" dirty="0" smtClean="0">
                <a:solidFill>
                  <a:srgbClr val="339933"/>
                </a:solidFill>
                <a:latin typeface="ＭＳ Ｐゴシック" panose="020B0600070205080204" pitchFamily="50" charset="-128"/>
                <a:ea typeface="ＭＳ Ｐゴシック" panose="020B0600070205080204" pitchFamily="50" charset="-128"/>
              </a:rPr>
              <a:t>年</a:t>
            </a:r>
            <a:endParaRPr lang="ja-JP" altLang="en-US" sz="3600" dirty="0">
              <a:solidFill>
                <a:srgbClr val="339933"/>
              </a:solidFill>
              <a:latin typeface="ＭＳ Ｐゴシック" panose="020B0600070205080204" pitchFamily="50" charset="-128"/>
              <a:ea typeface="ＭＳ Ｐゴシック" panose="020B0600070205080204" pitchFamily="50" charset="-128"/>
            </a:endParaRPr>
          </a:p>
        </p:txBody>
      </p:sp>
      <p:sp>
        <p:nvSpPr>
          <p:cNvPr id="38916" name="タイトル 1"/>
          <p:cNvSpPr txBox="1">
            <a:spLocks/>
          </p:cNvSpPr>
          <p:nvPr/>
        </p:nvSpPr>
        <p:spPr bwMode="auto">
          <a:xfrm>
            <a:off x="4427984" y="1052736"/>
            <a:ext cx="4467151" cy="5566990"/>
          </a:xfrm>
          <a:prstGeom prst="rect">
            <a:avLst/>
          </a:prstGeom>
          <a:noFill/>
          <a:ln w="9525">
            <a:noFill/>
            <a:miter lim="800000"/>
            <a:headEnd/>
            <a:tailEnd/>
          </a:ln>
        </p:spPr>
        <p:txBody>
          <a:bodyPr anchor="ctr"/>
          <a:lstStyle/>
          <a:p>
            <a:r>
              <a:rPr lang="ja-JP" altLang="en-US" dirty="0">
                <a:solidFill>
                  <a:srgbClr val="002060"/>
                </a:solidFill>
                <a:latin typeface="ＭＳ Ｐゴシック" panose="020B0600070205080204" pitchFamily="50" charset="-128"/>
                <a:ea typeface="ＭＳ Ｐゴシック" panose="020B0600070205080204" pitchFamily="50" charset="-128"/>
              </a:rPr>
              <a:t>春秋会も、昭和４０年代に入ると、副会長を送り出すようになり、弁護士会の運営に積極的に関与することとなり、昭和</a:t>
            </a:r>
            <a:r>
              <a:rPr lang="en-US" altLang="ja-JP" dirty="0">
                <a:solidFill>
                  <a:srgbClr val="002060"/>
                </a:solidFill>
                <a:latin typeface="ＭＳ Ｐゴシック" panose="020B0600070205080204" pitchFamily="50" charset="-128"/>
                <a:ea typeface="ＭＳ Ｐゴシック" panose="020B0600070205080204" pitchFamily="50" charset="-128"/>
              </a:rPr>
              <a:t>59</a:t>
            </a:r>
            <a:r>
              <a:rPr lang="ja-JP" altLang="en-US" dirty="0">
                <a:solidFill>
                  <a:srgbClr val="002060"/>
                </a:solidFill>
                <a:latin typeface="ＭＳ Ｐゴシック" panose="020B0600070205080204" pitchFamily="50" charset="-128"/>
                <a:ea typeface="ＭＳ Ｐゴシック" panose="020B0600070205080204" pitchFamily="50" charset="-128"/>
              </a:rPr>
              <a:t>年には、はじめての会派推薦候補として、</a:t>
            </a:r>
            <a:r>
              <a:rPr lang="en-US" altLang="ja-JP" dirty="0">
                <a:solidFill>
                  <a:srgbClr val="002060"/>
                </a:solidFill>
                <a:latin typeface="ＭＳ Ｐゴシック" panose="020B0600070205080204" pitchFamily="50" charset="-128"/>
                <a:ea typeface="ＭＳ Ｐゴシック" panose="020B0600070205080204" pitchFamily="50" charset="-128"/>
              </a:rPr>
              <a:t>9</a:t>
            </a:r>
            <a:r>
              <a:rPr lang="ja-JP" altLang="en-US" dirty="0">
                <a:solidFill>
                  <a:srgbClr val="002060"/>
                </a:solidFill>
                <a:latin typeface="ＭＳ Ｐゴシック" panose="020B0600070205080204" pitchFamily="50" charset="-128"/>
                <a:ea typeface="ＭＳ Ｐゴシック" panose="020B0600070205080204" pitchFamily="50" charset="-128"/>
              </a:rPr>
              <a:t>期の中坊公平さんを推薦することとなりました</a:t>
            </a:r>
            <a:r>
              <a:rPr lang="ja-JP" altLang="en-US" dirty="0" smtClean="0">
                <a:solidFill>
                  <a:srgbClr val="002060"/>
                </a:solidFill>
                <a:latin typeface="ＭＳ Ｐゴシック" panose="020B0600070205080204" pitchFamily="50" charset="-128"/>
                <a:ea typeface="ＭＳ Ｐゴシック" panose="020B0600070205080204" pitchFamily="50" charset="-128"/>
              </a:rPr>
              <a:t>。</a:t>
            </a:r>
            <a:endParaRPr lang="en-US" altLang="ja-JP" dirty="0" smtClean="0">
              <a:solidFill>
                <a:srgbClr val="002060"/>
              </a:solidFill>
              <a:latin typeface="ＭＳ Ｐゴシック" panose="020B0600070205080204" pitchFamily="50" charset="-128"/>
              <a:ea typeface="ＭＳ Ｐゴシック" panose="020B0600070205080204" pitchFamily="50" charset="-128"/>
            </a:endParaRPr>
          </a:p>
          <a:p>
            <a:endParaRPr lang="en-US" altLang="ja-JP" dirty="0" smtClean="0">
              <a:solidFill>
                <a:srgbClr val="002060"/>
              </a:solidFill>
              <a:latin typeface="ＭＳ Ｐゴシック" panose="020B0600070205080204" pitchFamily="50" charset="-128"/>
              <a:ea typeface="ＭＳ Ｐゴシック" panose="020B0600070205080204" pitchFamily="50" charset="-128"/>
            </a:endParaRPr>
          </a:p>
          <a:p>
            <a:r>
              <a:rPr lang="ja-JP" altLang="en-US" dirty="0" smtClean="0">
                <a:solidFill>
                  <a:srgbClr val="002060"/>
                </a:solidFill>
                <a:latin typeface="ＭＳ Ｐゴシック" panose="020B0600070205080204" pitchFamily="50" charset="-128"/>
                <a:ea typeface="ＭＳ Ｐゴシック" panose="020B0600070205080204" pitchFamily="50" charset="-128"/>
              </a:rPr>
              <a:t>その後</a:t>
            </a:r>
            <a:r>
              <a:rPr lang="ja-JP" altLang="en-US" dirty="0">
                <a:solidFill>
                  <a:srgbClr val="002060"/>
                </a:solidFill>
                <a:latin typeface="ＭＳ Ｐゴシック" panose="020B0600070205080204" pitchFamily="50" charset="-128"/>
                <a:ea typeface="ＭＳ Ｐゴシック" panose="020B0600070205080204" pitchFamily="50" charset="-128"/>
              </a:rPr>
              <a:t>も、引き続き、弁護士会の中核を担う会長のみなさんを送り出してきました。</a:t>
            </a:r>
          </a:p>
          <a:p>
            <a:r>
              <a:rPr lang="ja-JP" altLang="en-US" dirty="0">
                <a:solidFill>
                  <a:srgbClr val="002060"/>
                </a:solidFill>
                <a:latin typeface="ＭＳ Ｐゴシック" panose="020B0600070205080204" pitchFamily="50" charset="-128"/>
                <a:ea typeface="ＭＳ Ｐゴシック" panose="020B0600070205080204" pitchFamily="50" charset="-128"/>
              </a:rPr>
              <a:t>　（熊谷さん、鬼追さん、木村さん、久保井さん、上原さん、宮崎さん）</a:t>
            </a:r>
          </a:p>
          <a:p>
            <a:endParaRPr lang="en-US" altLang="ja-JP" dirty="0" smtClean="0">
              <a:solidFill>
                <a:srgbClr val="002060"/>
              </a:solidFill>
              <a:latin typeface="ＭＳ Ｐゴシック" panose="020B0600070205080204" pitchFamily="50" charset="-128"/>
              <a:ea typeface="ＭＳ Ｐゴシック" panose="020B0600070205080204" pitchFamily="50" charset="-128"/>
            </a:endParaRPr>
          </a:p>
          <a:p>
            <a:r>
              <a:rPr lang="ja-JP" altLang="en-US" dirty="0" smtClean="0">
                <a:solidFill>
                  <a:srgbClr val="002060"/>
                </a:solidFill>
                <a:latin typeface="ＭＳ Ｐゴシック" panose="020B0600070205080204" pitchFamily="50" charset="-128"/>
                <a:ea typeface="ＭＳ Ｐゴシック" panose="020B0600070205080204" pitchFamily="50" charset="-128"/>
              </a:rPr>
              <a:t>平成</a:t>
            </a:r>
            <a:r>
              <a:rPr lang="en-US" altLang="ja-JP" dirty="0">
                <a:solidFill>
                  <a:srgbClr val="002060"/>
                </a:solidFill>
                <a:latin typeface="ＭＳ Ｐゴシック" panose="020B0600070205080204" pitchFamily="50" charset="-128"/>
                <a:ea typeface="ＭＳ Ｐゴシック" panose="020B0600070205080204" pitchFamily="50" charset="-128"/>
              </a:rPr>
              <a:t>19</a:t>
            </a:r>
            <a:r>
              <a:rPr lang="ja-JP" altLang="en-US" dirty="0">
                <a:solidFill>
                  <a:srgbClr val="002060"/>
                </a:solidFill>
                <a:latin typeface="ＭＳ Ｐゴシック" panose="020B0600070205080204" pitchFamily="50" charset="-128"/>
                <a:ea typeface="ＭＳ Ｐゴシック" panose="020B0600070205080204" pitchFamily="50" charset="-128"/>
              </a:rPr>
              <a:t>年　春秋会にとって</a:t>
            </a:r>
            <a:r>
              <a:rPr lang="en-US" altLang="ja-JP" dirty="0">
                <a:solidFill>
                  <a:srgbClr val="002060"/>
                </a:solidFill>
                <a:latin typeface="ＭＳ Ｐゴシック" panose="020B0600070205080204" pitchFamily="50" charset="-128"/>
                <a:ea typeface="ＭＳ Ｐゴシック" panose="020B0600070205080204" pitchFamily="50" charset="-128"/>
              </a:rPr>
              <a:t>2</a:t>
            </a:r>
            <a:r>
              <a:rPr lang="ja-JP" altLang="en-US" dirty="0">
                <a:solidFill>
                  <a:srgbClr val="002060"/>
                </a:solidFill>
                <a:latin typeface="ＭＳ Ｐゴシック" panose="020B0600070205080204" pitchFamily="50" charset="-128"/>
                <a:ea typeface="ＭＳ Ｐゴシック" panose="020B0600070205080204" pitchFamily="50" charset="-128"/>
              </a:rPr>
              <a:t>回目の会長選挙で山田庸男候補を推薦し、会員の力あわせて当選することが</a:t>
            </a:r>
            <a:r>
              <a:rPr lang="ja-JP" altLang="en-US" dirty="0" smtClean="0">
                <a:solidFill>
                  <a:srgbClr val="002060"/>
                </a:solidFill>
                <a:latin typeface="ＭＳ Ｐゴシック" panose="020B0600070205080204" pitchFamily="50" charset="-128"/>
                <a:ea typeface="ＭＳ Ｐゴシック" panose="020B0600070205080204" pitchFamily="50" charset="-128"/>
              </a:rPr>
              <a:t>できました</a:t>
            </a:r>
            <a:endParaRPr lang="en-US" altLang="ja-JP" dirty="0" smtClean="0">
              <a:solidFill>
                <a:srgbClr val="002060"/>
              </a:solidFill>
              <a:latin typeface="ＭＳ Ｐゴシック" panose="020B0600070205080204" pitchFamily="50" charset="-128"/>
              <a:ea typeface="ＭＳ Ｐゴシック" panose="020B0600070205080204" pitchFamily="50" charset="-128"/>
            </a:endParaRPr>
          </a:p>
          <a:p>
            <a:endParaRPr lang="en-US" altLang="ja-JP" dirty="0">
              <a:solidFill>
                <a:srgbClr val="002060"/>
              </a:solidFill>
              <a:latin typeface="ＭＳ Ｐゴシック" panose="020B0600070205080204" pitchFamily="50" charset="-128"/>
              <a:ea typeface="ＭＳ Ｐゴシック" panose="020B0600070205080204" pitchFamily="50" charset="-128"/>
            </a:endParaRPr>
          </a:p>
          <a:p>
            <a:r>
              <a:rPr lang="ja-JP" altLang="en-US" dirty="0" smtClean="0">
                <a:solidFill>
                  <a:srgbClr val="002060"/>
                </a:solidFill>
                <a:latin typeface="ＭＳ Ｐゴシック" panose="020B0600070205080204" pitchFamily="50" charset="-128"/>
                <a:ea typeface="ＭＳ Ｐゴシック" panose="020B0600070205080204" pitchFamily="50" charset="-128"/>
              </a:rPr>
              <a:t>ここ</a:t>
            </a:r>
            <a:r>
              <a:rPr lang="ja-JP" altLang="en-US" dirty="0">
                <a:solidFill>
                  <a:srgbClr val="002060"/>
                </a:solidFill>
                <a:latin typeface="ＭＳ Ｐゴシック" panose="020B0600070205080204" pitchFamily="50" charset="-128"/>
                <a:ea typeface="ＭＳ Ｐゴシック" panose="020B0600070205080204" pitchFamily="50" charset="-128"/>
              </a:rPr>
              <a:t>１０年では、平成</a:t>
            </a:r>
            <a:r>
              <a:rPr lang="en-US" altLang="ja-JP" dirty="0">
                <a:solidFill>
                  <a:srgbClr val="002060"/>
                </a:solidFill>
                <a:latin typeface="ＭＳ Ｐゴシック" panose="020B0600070205080204" pitchFamily="50" charset="-128"/>
                <a:ea typeface="ＭＳ Ｐゴシック" panose="020B0600070205080204" pitchFamily="50" charset="-128"/>
              </a:rPr>
              <a:t>22</a:t>
            </a:r>
            <a:r>
              <a:rPr lang="ja-JP" altLang="en-US" dirty="0">
                <a:solidFill>
                  <a:srgbClr val="002060"/>
                </a:solidFill>
                <a:latin typeface="ＭＳ Ｐゴシック" panose="020B0600070205080204" pitchFamily="50" charset="-128"/>
                <a:ea typeface="ＭＳ Ｐゴシック" panose="020B0600070205080204" pitchFamily="50" charset="-128"/>
              </a:rPr>
              <a:t>年　金子武嗣さん、平成</a:t>
            </a:r>
            <a:r>
              <a:rPr lang="en-US" altLang="ja-JP" dirty="0">
                <a:solidFill>
                  <a:srgbClr val="002060"/>
                </a:solidFill>
                <a:latin typeface="ＭＳ Ｐゴシック" panose="020B0600070205080204" pitchFamily="50" charset="-128"/>
                <a:ea typeface="ＭＳ Ｐゴシック" panose="020B0600070205080204" pitchFamily="50" charset="-128"/>
              </a:rPr>
              <a:t>26</a:t>
            </a:r>
            <a:r>
              <a:rPr lang="ja-JP" altLang="en-US" dirty="0">
                <a:solidFill>
                  <a:srgbClr val="002060"/>
                </a:solidFill>
                <a:latin typeface="ＭＳ Ｐゴシック" panose="020B0600070205080204" pitchFamily="50" charset="-128"/>
                <a:ea typeface="ＭＳ Ｐゴシック" panose="020B0600070205080204" pitchFamily="50" charset="-128"/>
              </a:rPr>
              <a:t>年　初の女性会長の石田法子さん、平成</a:t>
            </a:r>
            <a:r>
              <a:rPr lang="en-US" altLang="ja-JP" dirty="0">
                <a:solidFill>
                  <a:srgbClr val="002060"/>
                </a:solidFill>
                <a:latin typeface="ＭＳ Ｐゴシック" panose="020B0600070205080204" pitchFamily="50" charset="-128"/>
                <a:ea typeface="ＭＳ Ｐゴシック" panose="020B0600070205080204" pitchFamily="50" charset="-128"/>
              </a:rPr>
              <a:t>28</a:t>
            </a:r>
            <a:r>
              <a:rPr lang="ja-JP" altLang="en-US" dirty="0" smtClean="0">
                <a:solidFill>
                  <a:srgbClr val="002060"/>
                </a:solidFill>
                <a:latin typeface="ＭＳ Ｐゴシック" panose="020B0600070205080204" pitchFamily="50" charset="-128"/>
                <a:ea typeface="ＭＳ Ｐゴシック" panose="020B0600070205080204" pitchFamily="50" charset="-128"/>
              </a:rPr>
              <a:t>年度山口</a:t>
            </a:r>
            <a:r>
              <a:rPr lang="ja-JP" altLang="en-US" dirty="0">
                <a:solidFill>
                  <a:srgbClr val="002060"/>
                </a:solidFill>
                <a:latin typeface="ＭＳ Ｐゴシック" panose="020B0600070205080204" pitchFamily="50" charset="-128"/>
                <a:ea typeface="ＭＳ Ｐゴシック" panose="020B0600070205080204" pitchFamily="50" charset="-128"/>
              </a:rPr>
              <a:t>健一さんを送り出すことができました。</a:t>
            </a:r>
          </a:p>
          <a:p>
            <a:endParaRPr lang="ja-JP" altLang="en-US" dirty="0">
              <a:solidFill>
                <a:srgbClr val="002060"/>
              </a:solidFill>
              <a:latin typeface="ＭＳ Ｐゴシック" panose="020B0600070205080204" pitchFamily="50" charset="-128"/>
              <a:ea typeface="ＭＳ Ｐゴシック" panose="020B0600070205080204" pitchFamily="50" charset="-128"/>
            </a:endParaRPr>
          </a:p>
        </p:txBody>
      </p:sp>
      <p:sp>
        <p:nvSpPr>
          <p:cNvPr id="2" name="タイトル 1"/>
          <p:cNvSpPr>
            <a:spLocks noGrp="1"/>
          </p:cNvSpPr>
          <p:nvPr>
            <p:ph type="title"/>
          </p:nvPr>
        </p:nvSpPr>
        <p:spPr>
          <a:xfrm>
            <a:off x="285868" y="5900085"/>
            <a:ext cx="4106416" cy="359990"/>
          </a:xfrm>
          <a:solidFill>
            <a:schemeClr val="bg1"/>
          </a:solidFill>
        </p:spPr>
        <p:txBody>
          <a:bodyPr rtlCol="0">
            <a:normAutofit fontScale="90000"/>
          </a:bodyPr>
          <a:lstStyle/>
          <a:p>
            <a:pPr algn="l" eaLnBrk="1" fontAlgn="auto" hangingPunct="1">
              <a:spcAft>
                <a:spcPts val="0"/>
              </a:spcAft>
              <a:defRPr/>
            </a:pPr>
            <a:r>
              <a:rPr lang="ja-JP" altLang="en-US" dirty="0" smtClean="0">
                <a:solidFill>
                  <a:schemeClr val="tx1"/>
                </a:solidFill>
                <a:latin typeface="ＭＳ Ｐゴシック" panose="020B0600070205080204" pitchFamily="50" charset="-128"/>
                <a:ea typeface="ＭＳ Ｐゴシック" panose="020B0600070205080204" pitchFamily="50" charset="-128"/>
              </a:rPr>
              <a:t>中坊公平会員</a:t>
            </a:r>
            <a:r>
              <a:rPr lang="en-US" altLang="ja-JP" dirty="0" smtClean="0">
                <a:solidFill>
                  <a:schemeClr val="tx1"/>
                </a:solidFill>
                <a:latin typeface="ＭＳ Ｐゴシック" panose="020B0600070205080204" pitchFamily="50" charset="-128"/>
                <a:ea typeface="ＭＳ Ｐゴシック" panose="020B0600070205080204" pitchFamily="50" charset="-128"/>
              </a:rPr>
              <a:t>(9</a:t>
            </a:r>
            <a:r>
              <a:rPr lang="ja-JP" altLang="en-US" dirty="0" smtClean="0">
                <a:solidFill>
                  <a:schemeClr val="tx1"/>
                </a:solidFill>
                <a:latin typeface="ＭＳ Ｐゴシック" panose="020B0600070205080204" pitchFamily="50" charset="-128"/>
                <a:ea typeface="ＭＳ Ｐゴシック" panose="020B0600070205080204" pitchFamily="50" charset="-128"/>
              </a:rPr>
              <a:t>期</a:t>
            </a:r>
            <a:r>
              <a:rPr lang="en-US" altLang="ja-JP" dirty="0" smtClean="0">
                <a:solidFill>
                  <a:schemeClr val="tx1"/>
                </a:solidFill>
                <a:latin typeface="ＭＳ Ｐゴシック" panose="020B0600070205080204" pitchFamily="50" charset="-128"/>
                <a:ea typeface="ＭＳ Ｐゴシック" panose="020B0600070205080204" pitchFamily="50" charset="-128"/>
              </a:rPr>
              <a:t>)</a:t>
            </a:r>
            <a:endParaRPr lang="ja-JP" altLang="en-US" dirty="0">
              <a:solidFill>
                <a:schemeClr val="tx1"/>
              </a:solidFill>
              <a:latin typeface="ＭＳ Ｐゴシック" panose="020B0600070205080204" pitchFamily="50" charset="-128"/>
              <a:ea typeface="ＭＳ Ｐゴシック" panose="020B0600070205080204" pitchFamily="50" charset="-128"/>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タイトル 1"/>
          <p:cNvSpPr>
            <a:spLocks noGrp="1"/>
          </p:cNvSpPr>
          <p:nvPr>
            <p:ph type="title"/>
          </p:nvPr>
        </p:nvSpPr>
        <p:spPr>
          <a:xfrm>
            <a:off x="430732" y="332656"/>
            <a:ext cx="8461748" cy="648072"/>
          </a:xfrm>
        </p:spPr>
        <p:txBody>
          <a:bodyPr>
            <a:normAutofit/>
          </a:bodyPr>
          <a:lstStyle/>
          <a:p>
            <a:pPr eaLnBrk="1" hangingPunct="1"/>
            <a:r>
              <a:rPr lang="ja-JP" altLang="en-US" dirty="0" smtClean="0"/>
              <a:t>その後も、引き続き、会長職を推薦</a:t>
            </a:r>
            <a:endParaRPr lang="ja-JP" altLang="en-US" dirty="0" smtClean="0"/>
          </a:p>
        </p:txBody>
      </p:sp>
      <p:pic>
        <p:nvPicPr>
          <p:cNvPr id="39939" name="Picture 3"/>
          <p:cNvPicPr>
            <a:picLocks noGrp="1" noChangeAspect="1" noChangeArrowheads="1"/>
          </p:cNvPicPr>
          <p:nvPr>
            <p:ph idx="1"/>
          </p:nvPr>
        </p:nvPicPr>
        <p:blipFill>
          <a:blip r:embed="rId2"/>
          <a:srcRect/>
          <a:stretch>
            <a:fillRect/>
          </a:stretch>
        </p:blipFill>
        <p:spPr>
          <a:xfrm>
            <a:off x="2771800" y="1124744"/>
            <a:ext cx="1656804" cy="2946693"/>
          </a:xfrm>
        </p:spPr>
      </p:pic>
      <p:pic>
        <p:nvPicPr>
          <p:cNvPr id="39938" name="Picture 2"/>
          <p:cNvPicPr>
            <a:picLocks noChangeAspect="1" noChangeArrowheads="1"/>
          </p:cNvPicPr>
          <p:nvPr/>
        </p:nvPicPr>
        <p:blipFill>
          <a:blip r:embed="rId3"/>
          <a:srcRect/>
          <a:stretch>
            <a:fillRect/>
          </a:stretch>
        </p:blipFill>
        <p:spPr bwMode="auto">
          <a:xfrm>
            <a:off x="611560" y="1124744"/>
            <a:ext cx="1944343" cy="2592759"/>
          </a:xfrm>
          <a:prstGeom prst="rect">
            <a:avLst/>
          </a:prstGeom>
          <a:noFill/>
          <a:ln w="9525">
            <a:noFill/>
            <a:miter lim="800000"/>
            <a:headEnd/>
            <a:tailEnd/>
          </a:ln>
        </p:spPr>
      </p:pic>
      <p:pic>
        <p:nvPicPr>
          <p:cNvPr id="5" name="Picture 3"/>
          <p:cNvPicPr>
            <a:picLocks noChangeAspect="1" noChangeArrowheads="1"/>
          </p:cNvPicPr>
          <p:nvPr/>
        </p:nvPicPr>
        <p:blipFill>
          <a:blip r:embed="rId4"/>
          <a:srcRect/>
          <a:stretch>
            <a:fillRect/>
          </a:stretch>
        </p:blipFill>
        <p:spPr bwMode="auto">
          <a:xfrm>
            <a:off x="7329753" y="1107821"/>
            <a:ext cx="1562727" cy="3148648"/>
          </a:xfrm>
          <a:prstGeom prst="rect">
            <a:avLst/>
          </a:prstGeom>
          <a:noFill/>
          <a:ln w="9525">
            <a:noFill/>
            <a:miter lim="800000"/>
            <a:headEnd/>
            <a:tailEnd/>
          </a:ln>
        </p:spPr>
      </p:pic>
      <p:pic>
        <p:nvPicPr>
          <p:cNvPr id="6" name="Picture 3"/>
          <p:cNvPicPr>
            <a:picLocks noChangeAspect="1" noChangeArrowheads="1"/>
          </p:cNvPicPr>
          <p:nvPr/>
        </p:nvPicPr>
        <p:blipFill>
          <a:blip r:embed="rId5"/>
          <a:srcRect/>
          <a:stretch>
            <a:fillRect/>
          </a:stretch>
        </p:blipFill>
        <p:spPr bwMode="auto">
          <a:xfrm>
            <a:off x="4788024" y="1107821"/>
            <a:ext cx="2244167" cy="3148648"/>
          </a:xfrm>
          <a:prstGeom prst="rect">
            <a:avLst/>
          </a:prstGeom>
          <a:noFill/>
          <a:ln w="9525">
            <a:noFill/>
            <a:miter lim="800000"/>
            <a:headEnd/>
            <a:tailEnd/>
          </a:ln>
        </p:spPr>
      </p:pic>
      <p:pic>
        <p:nvPicPr>
          <p:cNvPr id="7" name="Picture 3"/>
          <p:cNvPicPr>
            <a:picLocks noChangeAspect="1" noChangeArrowheads="1"/>
          </p:cNvPicPr>
          <p:nvPr/>
        </p:nvPicPr>
        <p:blipFill>
          <a:blip r:embed="rId6"/>
          <a:srcRect/>
          <a:stretch>
            <a:fillRect/>
          </a:stretch>
        </p:blipFill>
        <p:spPr bwMode="auto">
          <a:xfrm>
            <a:off x="3203848" y="4485841"/>
            <a:ext cx="3424238" cy="1681162"/>
          </a:xfrm>
          <a:prstGeom prst="rect">
            <a:avLst/>
          </a:prstGeom>
          <a:noFill/>
          <a:ln w="9525">
            <a:noFill/>
            <a:miter lim="800000"/>
            <a:headEnd/>
            <a:tailEnd/>
          </a:ln>
        </p:spPr>
      </p:pic>
      <p:pic>
        <p:nvPicPr>
          <p:cNvPr id="8" name="Picture 3"/>
          <p:cNvPicPr>
            <a:picLocks noChangeAspect="1" noChangeArrowheads="1"/>
          </p:cNvPicPr>
          <p:nvPr/>
        </p:nvPicPr>
        <p:blipFill>
          <a:blip r:embed="rId7"/>
          <a:srcRect/>
          <a:stretch>
            <a:fillRect/>
          </a:stretch>
        </p:blipFill>
        <p:spPr bwMode="auto">
          <a:xfrm>
            <a:off x="611560" y="3284984"/>
            <a:ext cx="2452145" cy="29263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pic>
        <p:nvPicPr>
          <p:cNvPr id="5" name="コンテンツ プレースホルダー 3" descr="画面の領域"/>
          <p:cNvPicPr>
            <a:picLocks noChangeAspect="1"/>
          </p:cNvPicPr>
          <p:nvPr/>
        </p:nvPicPr>
        <p:blipFill>
          <a:blip r:embed="rId2"/>
          <a:srcRect/>
          <a:stretch>
            <a:fillRect/>
          </a:stretch>
        </p:blipFill>
        <p:spPr>
          <a:xfrm>
            <a:off x="492118" y="332656"/>
            <a:ext cx="8136904" cy="2297113"/>
          </a:xfrm>
          <a:prstGeom prst="rect">
            <a:avLst/>
          </a:prstGeom>
        </p:spPr>
      </p:pic>
      <p:pic>
        <p:nvPicPr>
          <p:cNvPr id="6" name="コンテンツ プレースホルダー 3" descr="画面の領域"/>
          <p:cNvPicPr>
            <a:picLocks noGrp="1" noChangeAspect="1"/>
          </p:cNvPicPr>
          <p:nvPr>
            <p:ph idx="1"/>
          </p:nvPr>
        </p:nvPicPr>
        <p:blipFill>
          <a:blip r:embed="rId3"/>
          <a:srcRect/>
          <a:stretch>
            <a:fillRect/>
          </a:stretch>
        </p:blipFill>
        <p:spPr>
          <a:xfrm>
            <a:off x="271398" y="4437112"/>
            <a:ext cx="8549074" cy="2203488"/>
          </a:xfrm>
        </p:spPr>
      </p:pic>
      <p:pic>
        <p:nvPicPr>
          <p:cNvPr id="4" name="コンテンツ プレースホルダー 4" descr="画面の領域"/>
          <p:cNvPicPr>
            <a:picLocks noChangeAspect="1"/>
          </p:cNvPicPr>
          <p:nvPr/>
        </p:nvPicPr>
        <p:blipFill>
          <a:blip r:embed="rId4"/>
          <a:srcRect/>
          <a:stretch>
            <a:fillRect/>
          </a:stretch>
        </p:blipFill>
        <p:spPr>
          <a:xfrm>
            <a:off x="276094" y="2001051"/>
            <a:ext cx="8568952" cy="2527423"/>
          </a:xfrm>
          <a:prstGeom prst="rect">
            <a:avLst/>
          </a:prstGeom>
        </p:spPr>
      </p:pic>
    </p:spTree>
    <p:extLst>
      <p:ext uri="{BB962C8B-B14F-4D97-AF65-F5344CB8AC3E}">
        <p14:creationId xmlns:p14="http://schemas.microsoft.com/office/powerpoint/2010/main" val="9976720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404664"/>
            <a:ext cx="7406640" cy="731168"/>
          </a:xfrm>
        </p:spPr>
        <p:txBody>
          <a:bodyPr/>
          <a:lstStyle/>
          <a:p>
            <a:r>
              <a:rPr kumimoji="1" lang="ja-JP" altLang="en-US" dirty="0" smtClean="0"/>
              <a:t>各委員会の委員長等にも</a:t>
            </a:r>
            <a:endParaRPr kumimoji="1" lang="ja-JP" altLang="en-US" dirty="0"/>
          </a:p>
        </p:txBody>
      </p:sp>
      <p:sp>
        <p:nvSpPr>
          <p:cNvPr id="3" name="コンテンツ プレースホルダー 2"/>
          <p:cNvSpPr>
            <a:spLocks noGrp="1"/>
          </p:cNvSpPr>
          <p:nvPr>
            <p:ph idx="1"/>
          </p:nvPr>
        </p:nvSpPr>
        <p:spPr>
          <a:xfrm>
            <a:off x="683568" y="4869160"/>
            <a:ext cx="7992888" cy="1296144"/>
          </a:xfrm>
        </p:spPr>
        <p:txBody>
          <a:bodyPr/>
          <a:lstStyle/>
          <a:p>
            <a:pPr marL="34290" indent="0">
              <a:buNone/>
            </a:pPr>
            <a:r>
              <a:rPr kumimoji="1" lang="ja-JP" altLang="en-US" dirty="0" smtClean="0">
                <a:solidFill>
                  <a:srgbClr val="002060"/>
                </a:solidFill>
                <a:latin typeface="ＭＳ Ｐゴシック" panose="020B0600070205080204" pitchFamily="50" charset="-128"/>
                <a:ea typeface="ＭＳ Ｐゴシック" panose="020B0600070205080204" pitchFamily="50" charset="-128"/>
              </a:rPr>
              <a:t>　大阪弁護士会には、７０近くの委員会があり、それぞれ旺盛な活動をしていますが、毎年、多くの委員会で、春秋会から委員長になってまとめ役を担い、また、シンポジウムの企画を行ったり、各種意見書の作成などに活躍しています。</a:t>
            </a:r>
            <a:endParaRPr kumimoji="1" lang="ja-JP" altLang="en-US" dirty="0">
              <a:solidFill>
                <a:srgbClr val="002060"/>
              </a:solidFill>
              <a:latin typeface="ＭＳ Ｐゴシック" panose="020B0600070205080204" pitchFamily="50" charset="-128"/>
              <a:ea typeface="ＭＳ Ｐゴシック" panose="020B0600070205080204" pitchFamily="50" charset="-128"/>
            </a:endParaRPr>
          </a:p>
        </p:txBody>
      </p:sp>
      <p:sp>
        <p:nvSpPr>
          <p:cNvPr id="4" name="正方形/長方形 3"/>
          <p:cNvSpPr/>
          <p:nvPr/>
        </p:nvSpPr>
        <p:spPr>
          <a:xfrm>
            <a:off x="827584" y="1412776"/>
            <a:ext cx="7046600" cy="28803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Wingdings" panose="05000000000000000000" pitchFamily="2" charset="2"/>
              <a:buChar char="l"/>
            </a:pPr>
            <a:r>
              <a:rPr kumimoji="1" lang="ja-JP" altLang="en-US" sz="2800" dirty="0" smtClean="0">
                <a:solidFill>
                  <a:srgbClr val="FF0000"/>
                </a:solidFill>
              </a:rPr>
              <a:t>委員長挨拶の写真</a:t>
            </a:r>
            <a:endParaRPr kumimoji="1" lang="en-US" altLang="ja-JP" sz="2800" dirty="0" smtClean="0">
              <a:solidFill>
                <a:srgbClr val="FF0000"/>
              </a:solidFill>
            </a:endParaRPr>
          </a:p>
          <a:p>
            <a:pPr marL="457200" indent="-457200">
              <a:buFont typeface="Wingdings" panose="05000000000000000000" pitchFamily="2" charset="2"/>
              <a:buChar char="l"/>
            </a:pPr>
            <a:endParaRPr lang="en-US" altLang="ja-JP" sz="2800" dirty="0">
              <a:solidFill>
                <a:srgbClr val="FF0000"/>
              </a:solidFill>
            </a:endParaRPr>
          </a:p>
          <a:p>
            <a:pPr marL="457200" indent="-457200">
              <a:buFont typeface="Wingdings" panose="05000000000000000000" pitchFamily="2" charset="2"/>
              <a:buChar char="l"/>
            </a:pPr>
            <a:r>
              <a:rPr kumimoji="1" lang="ja-JP" altLang="en-US" sz="2800" dirty="0" smtClean="0">
                <a:solidFill>
                  <a:srgbClr val="FF0000"/>
                </a:solidFill>
              </a:rPr>
              <a:t>シンポジウムのパネリストの写真</a:t>
            </a:r>
            <a:endParaRPr kumimoji="1" lang="en-US" altLang="ja-JP" sz="2800" dirty="0" smtClean="0">
              <a:solidFill>
                <a:srgbClr val="FF0000"/>
              </a:solidFill>
            </a:endParaRPr>
          </a:p>
          <a:p>
            <a:pPr marL="457200" indent="-457200">
              <a:buFont typeface="Wingdings" panose="05000000000000000000" pitchFamily="2" charset="2"/>
              <a:buChar char="l"/>
            </a:pPr>
            <a:endParaRPr lang="en-US" altLang="ja-JP" sz="2800" dirty="0">
              <a:solidFill>
                <a:srgbClr val="FF0000"/>
              </a:solidFill>
            </a:endParaRPr>
          </a:p>
          <a:p>
            <a:pPr marL="457200" indent="-457200">
              <a:buFont typeface="Wingdings" panose="05000000000000000000" pitchFamily="2" charset="2"/>
              <a:buChar char="l"/>
            </a:pPr>
            <a:r>
              <a:rPr kumimoji="1" lang="ja-JP" altLang="en-US" sz="2800" dirty="0" smtClean="0">
                <a:solidFill>
                  <a:srgbClr val="FF0000"/>
                </a:solidFill>
              </a:rPr>
              <a:t>その他委員会活動がわかる写真</a:t>
            </a:r>
            <a:endParaRPr kumimoji="1" lang="ja-JP" altLang="en-US" sz="2800" dirty="0">
              <a:solidFill>
                <a:srgbClr val="FF0000"/>
              </a:solidFill>
            </a:endParaRPr>
          </a:p>
        </p:txBody>
      </p:sp>
    </p:spTree>
    <p:extLst>
      <p:ext uri="{BB962C8B-B14F-4D97-AF65-F5344CB8AC3E}">
        <p14:creationId xmlns:p14="http://schemas.microsoft.com/office/powerpoint/2010/main" val="11703044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7250" y="609600"/>
            <a:ext cx="7406640" cy="659160"/>
          </a:xfrm>
        </p:spPr>
        <p:txBody>
          <a:bodyPr/>
          <a:lstStyle/>
          <a:p>
            <a:r>
              <a:rPr kumimoji="1" lang="ja-JP" altLang="en-US" dirty="0" smtClean="0"/>
              <a:t>日弁連の活動を支える</a:t>
            </a:r>
            <a:endParaRPr kumimoji="1" lang="ja-JP" altLang="en-US" dirty="0"/>
          </a:p>
        </p:txBody>
      </p:sp>
      <p:sp>
        <p:nvSpPr>
          <p:cNvPr id="3" name="コンテンツ プレースホルダー 2"/>
          <p:cNvSpPr>
            <a:spLocks noGrp="1"/>
          </p:cNvSpPr>
          <p:nvPr>
            <p:ph sz="half" idx="1"/>
          </p:nvPr>
        </p:nvSpPr>
        <p:spPr>
          <a:xfrm>
            <a:off x="971600" y="4437112"/>
            <a:ext cx="7406640" cy="1947665"/>
          </a:xfrm>
        </p:spPr>
        <p:txBody>
          <a:bodyPr>
            <a:normAutofit/>
          </a:bodyPr>
          <a:lstStyle/>
          <a:p>
            <a:pPr marL="34290" indent="0">
              <a:buNone/>
            </a:pPr>
            <a:r>
              <a:rPr lang="ja-JP" altLang="en-US" sz="1800" dirty="0">
                <a:solidFill>
                  <a:srgbClr val="002060"/>
                </a:solidFill>
                <a:latin typeface="ＭＳ Ｐゴシック" panose="020B0600070205080204" pitchFamily="50" charset="-128"/>
                <a:ea typeface="ＭＳ Ｐゴシック" panose="020B0600070205080204" pitchFamily="50" charset="-128"/>
              </a:rPr>
              <a:t>また日弁連活動にも、春秋会員が多く参加し、活動を支えています</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a:t>
            </a:r>
            <a:endParaRPr lang="en-US" altLang="ja-JP" sz="1800" dirty="0" smtClean="0">
              <a:solidFill>
                <a:srgbClr val="002060"/>
              </a:solidFill>
              <a:latin typeface="ＭＳ Ｐゴシック" panose="020B0600070205080204" pitchFamily="50" charset="-128"/>
              <a:ea typeface="ＭＳ Ｐゴシック" panose="020B0600070205080204" pitchFamily="50" charset="-128"/>
            </a:endParaRPr>
          </a:p>
          <a:p>
            <a:pPr marL="34290" indent="0">
              <a:buNone/>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たとえば、日</a:t>
            </a:r>
            <a:r>
              <a:rPr lang="ja-JP" altLang="en-US" sz="1800" dirty="0">
                <a:solidFill>
                  <a:srgbClr val="002060"/>
                </a:solidFill>
                <a:latin typeface="ＭＳ Ｐゴシック" panose="020B0600070205080204" pitchFamily="50" charset="-128"/>
                <a:ea typeface="ＭＳ Ｐゴシック" panose="020B0600070205080204" pitchFamily="50" charset="-128"/>
              </a:rPr>
              <a:t>弁連</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の最大の行事である「人権</a:t>
            </a:r>
            <a:r>
              <a:rPr lang="ja-JP" altLang="en-US" sz="1800" dirty="0">
                <a:solidFill>
                  <a:srgbClr val="002060"/>
                </a:solidFill>
                <a:latin typeface="ＭＳ Ｐゴシック" panose="020B0600070205080204" pitchFamily="50" charset="-128"/>
                <a:ea typeface="ＭＳ Ｐゴシック" panose="020B0600070205080204" pitchFamily="50" charset="-128"/>
              </a:rPr>
              <a:t>擁護</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大会」を</a:t>
            </a:r>
            <a:r>
              <a:rPr lang="ja-JP" altLang="en-US" sz="1800" dirty="0">
                <a:solidFill>
                  <a:srgbClr val="002060"/>
                </a:solidFill>
                <a:latin typeface="ＭＳ Ｐゴシック" panose="020B0600070205080204" pitchFamily="50" charset="-128"/>
                <a:ea typeface="ＭＳ Ｐゴシック" panose="020B0600070205080204" pitchFamily="50" charset="-128"/>
              </a:rPr>
              <a:t>担当する人権擁護委員会の委員長として、</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三上たかし</a:t>
            </a:r>
            <a:r>
              <a:rPr lang="ja-JP" altLang="en-US" sz="1800" dirty="0">
                <a:solidFill>
                  <a:srgbClr val="002060"/>
                </a:solidFill>
                <a:latin typeface="ＭＳ Ｐゴシック" panose="020B0600070205080204" pitchFamily="50" charset="-128"/>
                <a:ea typeface="ＭＳ Ｐゴシック" panose="020B0600070205080204" pitchFamily="50" charset="-128"/>
              </a:rPr>
              <a:t>さん、金子武嗣さん、石田法子さん、そして一昨年は加藤高志さんが議長席についておられます</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a:t>
            </a:r>
            <a:endParaRPr lang="en-US" altLang="ja-JP" sz="1800" dirty="0" smtClean="0">
              <a:solidFill>
                <a:srgbClr val="002060"/>
              </a:solidFill>
              <a:latin typeface="ＭＳ Ｐゴシック" panose="020B0600070205080204" pitchFamily="50" charset="-128"/>
              <a:ea typeface="ＭＳ Ｐゴシック" panose="020B0600070205080204" pitchFamily="50" charset="-128"/>
            </a:endParaRPr>
          </a:p>
          <a:p>
            <a:pPr marL="34290" indent="0">
              <a:buNone/>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また各位委員会の委員長や事務局長、委員を務める方も多く、大阪よりも日弁連の方がよく会うな、という笑い話もあります。</a:t>
            </a:r>
            <a:endParaRPr lang="en-US" altLang="ja-JP" sz="1800" dirty="0" smtClean="0">
              <a:solidFill>
                <a:srgbClr val="002060"/>
              </a:solidFill>
              <a:latin typeface="ＭＳ Ｐゴシック" panose="020B0600070205080204" pitchFamily="50" charset="-128"/>
              <a:ea typeface="ＭＳ Ｐゴシック" panose="020B0600070205080204" pitchFamily="50" charset="-128"/>
            </a:endParaRPr>
          </a:p>
        </p:txBody>
      </p:sp>
      <p:sp>
        <p:nvSpPr>
          <p:cNvPr id="4" name="コンテンツ プレースホルダー 3"/>
          <p:cNvSpPr>
            <a:spLocks noGrp="1"/>
          </p:cNvSpPr>
          <p:nvPr>
            <p:ph sz="half" idx="2"/>
          </p:nvPr>
        </p:nvSpPr>
        <p:spPr>
          <a:xfrm>
            <a:off x="959023" y="1484784"/>
            <a:ext cx="7148274" cy="2592288"/>
          </a:xfrm>
          <a:ln w="15875">
            <a:solidFill>
              <a:schemeClr val="tx1"/>
            </a:solidFill>
          </a:ln>
        </p:spPr>
        <p:txBody>
          <a:bodyPr>
            <a:normAutofit/>
          </a:bodyPr>
          <a:lstStyle/>
          <a:p>
            <a:endParaRPr kumimoji="1" lang="en-US" altLang="ja-JP" sz="2400" dirty="0" smtClean="0">
              <a:solidFill>
                <a:srgbClr val="FF0000"/>
              </a:solidFill>
            </a:endParaRPr>
          </a:p>
          <a:p>
            <a:r>
              <a:rPr kumimoji="1" lang="ja-JP" altLang="en-US" sz="2400" dirty="0" smtClean="0">
                <a:solidFill>
                  <a:srgbClr val="FF0000"/>
                </a:solidFill>
              </a:rPr>
              <a:t>議長をしている写真</a:t>
            </a:r>
            <a:endParaRPr kumimoji="1" lang="en-US" altLang="ja-JP" sz="2400" dirty="0" smtClean="0">
              <a:solidFill>
                <a:srgbClr val="FF0000"/>
              </a:solidFill>
            </a:endParaRPr>
          </a:p>
          <a:p>
            <a:endParaRPr lang="en-US" altLang="ja-JP" sz="2400" dirty="0">
              <a:solidFill>
                <a:srgbClr val="FF0000"/>
              </a:solidFill>
            </a:endParaRPr>
          </a:p>
          <a:p>
            <a:r>
              <a:rPr kumimoji="1" lang="ja-JP" altLang="en-US" sz="2400" dirty="0" smtClean="0">
                <a:solidFill>
                  <a:srgbClr val="FF0000"/>
                </a:solidFill>
              </a:rPr>
              <a:t>その他の写真を集める</a:t>
            </a:r>
            <a:endParaRPr kumimoji="1" lang="ja-JP" altLang="en-US" sz="2400" dirty="0">
              <a:solidFill>
                <a:srgbClr val="FF0000"/>
              </a:solidFill>
            </a:endParaRPr>
          </a:p>
        </p:txBody>
      </p:sp>
    </p:spTree>
    <p:extLst>
      <p:ext uri="{BB962C8B-B14F-4D97-AF65-F5344CB8AC3E}">
        <p14:creationId xmlns:p14="http://schemas.microsoft.com/office/powerpoint/2010/main" val="25327139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タイトル 1"/>
          <p:cNvSpPr>
            <a:spLocks noGrp="1"/>
          </p:cNvSpPr>
          <p:nvPr>
            <p:ph type="title"/>
          </p:nvPr>
        </p:nvSpPr>
        <p:spPr>
          <a:xfrm>
            <a:off x="501650" y="5715000"/>
            <a:ext cx="8229600" cy="837636"/>
          </a:xfrm>
        </p:spPr>
        <p:txBody>
          <a:bodyPr>
            <a:normAutofit fontScale="90000"/>
          </a:bodyPr>
          <a:lstStyle/>
          <a:p>
            <a:r>
              <a:rPr lang="ja-JP" altLang="en-US" sz="2000" dirty="0">
                <a:solidFill>
                  <a:srgbClr val="002060"/>
                </a:solidFill>
              </a:rPr>
              <a:t/>
            </a:r>
            <a:br>
              <a:rPr lang="ja-JP" altLang="en-US" sz="2000" dirty="0">
                <a:solidFill>
                  <a:srgbClr val="002060"/>
                </a:solidFill>
              </a:rPr>
            </a:br>
            <a:r>
              <a:rPr lang="ja-JP" altLang="en-US" sz="2000" dirty="0" smtClean="0">
                <a:solidFill>
                  <a:srgbClr val="002060"/>
                </a:solidFill>
              </a:rPr>
              <a:t>そして、日</a:t>
            </a:r>
            <a:r>
              <a:rPr lang="ja-JP" altLang="en-US" sz="2000" dirty="0">
                <a:solidFill>
                  <a:srgbClr val="002060"/>
                </a:solidFill>
              </a:rPr>
              <a:t>弁連の中枢を担う会長にも、大阪のみ</a:t>
            </a:r>
            <a:r>
              <a:rPr lang="ja-JP" altLang="en-US" sz="2000" dirty="0" err="1">
                <a:solidFill>
                  <a:srgbClr val="002060"/>
                </a:solidFill>
              </a:rPr>
              <a:t>なさんの</a:t>
            </a:r>
            <a:r>
              <a:rPr lang="ja-JP" altLang="en-US" sz="2000" dirty="0">
                <a:solidFill>
                  <a:srgbClr val="002060"/>
                </a:solidFill>
              </a:rPr>
              <a:t>応援を得て就任し、全国を牽引する役割も果たしていただいています</a:t>
            </a:r>
            <a:br>
              <a:rPr lang="ja-JP" altLang="en-US" sz="2000" dirty="0">
                <a:solidFill>
                  <a:srgbClr val="002060"/>
                </a:solidFill>
              </a:rPr>
            </a:br>
            <a:r>
              <a:rPr lang="ja-JP" altLang="en-US" sz="2000" dirty="0">
                <a:solidFill>
                  <a:srgbClr val="002060"/>
                </a:solidFill>
              </a:rPr>
              <a:t>　　　（中坊公平さん、鬼追明夫さん、久保井一匡さん、宮崎誠さん）</a:t>
            </a:r>
            <a:br>
              <a:rPr lang="ja-JP" altLang="en-US" sz="2000" dirty="0">
                <a:solidFill>
                  <a:srgbClr val="002060"/>
                </a:solidFill>
              </a:rPr>
            </a:br>
            <a:endParaRPr lang="ja-JP" altLang="en-US" sz="2000" dirty="0" smtClean="0">
              <a:solidFill>
                <a:srgbClr val="002060"/>
              </a:solidFill>
            </a:endParaRPr>
          </a:p>
        </p:txBody>
      </p:sp>
      <p:pic>
        <p:nvPicPr>
          <p:cNvPr id="48131" name="Picture 5"/>
          <p:cNvPicPr>
            <a:picLocks noChangeAspect="1" noChangeArrowheads="1"/>
          </p:cNvPicPr>
          <p:nvPr/>
        </p:nvPicPr>
        <p:blipFill>
          <a:blip r:embed="rId2"/>
          <a:srcRect/>
          <a:stretch>
            <a:fillRect/>
          </a:stretch>
        </p:blipFill>
        <p:spPr bwMode="auto">
          <a:xfrm>
            <a:off x="138343" y="1173684"/>
            <a:ext cx="3456955" cy="3555684"/>
          </a:xfrm>
          <a:prstGeom prst="rect">
            <a:avLst/>
          </a:prstGeom>
          <a:noFill/>
          <a:ln w="9525">
            <a:noFill/>
            <a:miter lim="800000"/>
            <a:headEnd/>
            <a:tailEnd/>
          </a:ln>
        </p:spPr>
      </p:pic>
      <p:sp>
        <p:nvSpPr>
          <p:cNvPr id="48132" name="タイトル 1"/>
          <p:cNvSpPr txBox="1">
            <a:spLocks/>
          </p:cNvSpPr>
          <p:nvPr/>
        </p:nvSpPr>
        <p:spPr bwMode="auto">
          <a:xfrm>
            <a:off x="609600" y="427038"/>
            <a:ext cx="8229600" cy="553690"/>
          </a:xfrm>
          <a:prstGeom prst="rect">
            <a:avLst/>
          </a:prstGeom>
          <a:noFill/>
          <a:ln w="9525">
            <a:noFill/>
            <a:miter lim="800000"/>
            <a:headEnd/>
            <a:tailEnd/>
          </a:ln>
        </p:spPr>
        <p:txBody>
          <a:bodyPr anchor="ctr"/>
          <a:lstStyle/>
          <a:p>
            <a:r>
              <a:rPr lang="ja-JP" altLang="en-US" sz="4400">
                <a:solidFill>
                  <a:srgbClr val="339933"/>
                </a:solidFill>
                <a:latin typeface="Calibri" pitchFamily="34" charset="0"/>
              </a:rPr>
              <a:t>日弁連会長の推薦へ</a:t>
            </a:r>
          </a:p>
        </p:txBody>
      </p:sp>
      <p:pic>
        <p:nvPicPr>
          <p:cNvPr id="48130" name="Picture 2"/>
          <p:cNvPicPr>
            <a:picLocks noGrp="1" noChangeAspect="1" noChangeArrowheads="1"/>
          </p:cNvPicPr>
          <p:nvPr>
            <p:ph idx="1"/>
          </p:nvPr>
        </p:nvPicPr>
        <p:blipFill>
          <a:blip r:embed="rId3"/>
          <a:srcRect/>
          <a:stretch>
            <a:fillRect/>
          </a:stretch>
        </p:blipFill>
        <p:spPr>
          <a:xfrm>
            <a:off x="2304539" y="2023691"/>
            <a:ext cx="2663825" cy="3563937"/>
          </a:xfrm>
        </p:spPr>
      </p:pic>
      <p:pic>
        <p:nvPicPr>
          <p:cNvPr id="6" name="Picture 2"/>
          <p:cNvPicPr>
            <a:picLocks noChangeAspect="1" noChangeArrowheads="1"/>
          </p:cNvPicPr>
          <p:nvPr/>
        </p:nvPicPr>
        <p:blipFill>
          <a:blip r:embed="rId4"/>
          <a:srcRect/>
          <a:stretch>
            <a:fillRect/>
          </a:stretch>
        </p:blipFill>
        <p:spPr>
          <a:xfrm>
            <a:off x="4616450" y="1173684"/>
            <a:ext cx="4388068" cy="3139926"/>
          </a:xfrm>
          <a:prstGeom prst="rect">
            <a:avLst/>
          </a:prstGeom>
        </p:spPr>
      </p:pic>
      <p:pic>
        <p:nvPicPr>
          <p:cNvPr id="7" name="Picture 4" descr="日弁連会長 宮崎　誠 写真 1">
            <a:hlinkClick r:id="rId5"/>
          </p:cNvPr>
          <p:cNvPicPr>
            <a:picLocks noChangeAspect="1" noChangeArrowheads="1"/>
          </p:cNvPicPr>
          <p:nvPr/>
        </p:nvPicPr>
        <p:blipFill>
          <a:blip r:embed="rId6"/>
          <a:srcRect/>
          <a:stretch>
            <a:fillRect/>
          </a:stretch>
        </p:blipFill>
        <p:spPr bwMode="auto">
          <a:xfrm>
            <a:off x="5111910" y="2996952"/>
            <a:ext cx="3705992" cy="2463304"/>
          </a:xfrm>
          <a:prstGeom prst="rect">
            <a:avLst/>
          </a:prstGeom>
          <a:noFill/>
          <a:ln w="9525">
            <a:noFill/>
            <a:miter lim="800000"/>
            <a:headEnd/>
            <a:tailEnd/>
          </a:ln>
        </p:spPr>
      </p:pic>
    </p:spTree>
    <p:extLst>
      <p:ext uri="{BB962C8B-B14F-4D97-AF65-F5344CB8AC3E}">
        <p14:creationId xmlns:p14="http://schemas.microsoft.com/office/powerpoint/2010/main" val="1727393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332657"/>
            <a:ext cx="7406640" cy="792088"/>
          </a:xfrm>
        </p:spPr>
        <p:txBody>
          <a:bodyPr rtlCol="0">
            <a:normAutofit/>
          </a:bodyPr>
          <a:lstStyle/>
          <a:p>
            <a:pPr eaLnBrk="1" fontAlgn="auto" hangingPunct="1">
              <a:spcAft>
                <a:spcPts val="0"/>
              </a:spcAft>
              <a:defRPr/>
            </a:pPr>
            <a:r>
              <a:rPr lang="ja-JP" altLang="en-US" dirty="0" smtClean="0"/>
              <a:t>最高裁</a:t>
            </a:r>
            <a:r>
              <a:rPr lang="ja-JP" altLang="en-US" dirty="0"/>
              <a:t>判事 </a:t>
            </a:r>
            <a:r>
              <a:rPr lang="ja-JP" altLang="en-US" dirty="0" smtClean="0"/>
              <a:t>の激務にも</a:t>
            </a:r>
            <a:endParaRPr lang="ja-JP" altLang="en-US" dirty="0"/>
          </a:p>
        </p:txBody>
      </p:sp>
      <p:pic>
        <p:nvPicPr>
          <p:cNvPr id="74754" name="Picture 3" descr="C:\Users\研二郎\Desktop\春秋会60周年あゆみ写真集\tahara sann.jpg"/>
          <p:cNvPicPr>
            <a:picLocks noGrp="1" noChangeAspect="1" noChangeArrowheads="1"/>
          </p:cNvPicPr>
          <p:nvPr>
            <p:ph idx="1"/>
          </p:nvPr>
        </p:nvPicPr>
        <p:blipFill>
          <a:blip r:embed="rId2"/>
          <a:srcRect/>
          <a:stretch>
            <a:fillRect/>
          </a:stretch>
        </p:blipFill>
        <p:spPr>
          <a:xfrm>
            <a:off x="1547664" y="1281142"/>
            <a:ext cx="2735263" cy="3816350"/>
          </a:xfrm>
        </p:spPr>
      </p:pic>
      <p:sp>
        <p:nvSpPr>
          <p:cNvPr id="5" name="タイトル 1"/>
          <p:cNvSpPr txBox="1">
            <a:spLocks/>
          </p:cNvSpPr>
          <p:nvPr/>
        </p:nvSpPr>
        <p:spPr>
          <a:xfrm>
            <a:off x="539552" y="5373216"/>
            <a:ext cx="8229600" cy="1143000"/>
          </a:xfrm>
          <a:prstGeom prst="rect">
            <a:avLst/>
          </a:prstGeom>
        </p:spPr>
        <p:txBody>
          <a:bodyPr anchor="ctr">
            <a:normAutofit fontScale="975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fontAlgn="auto">
              <a:spcAft>
                <a:spcPts val="0"/>
              </a:spcAft>
              <a:defRPr/>
            </a:pPr>
            <a:r>
              <a:rPr lang="en-US" altLang="ja-JP" sz="1800" dirty="0">
                <a:solidFill>
                  <a:srgbClr val="002060"/>
                </a:solidFill>
                <a:latin typeface="ＭＳ Ｐゴシック" panose="020B0600070205080204" pitchFamily="50" charset="-128"/>
                <a:ea typeface="ＭＳ Ｐゴシック" panose="020B0600070205080204" pitchFamily="50" charset="-128"/>
              </a:rPr>
              <a:t>9</a:t>
            </a:r>
            <a:r>
              <a:rPr lang="ja-JP" altLang="en-US" sz="1800" dirty="0">
                <a:solidFill>
                  <a:srgbClr val="002060"/>
                </a:solidFill>
                <a:latin typeface="ＭＳ Ｐゴシック" panose="020B0600070205080204" pitchFamily="50" charset="-128"/>
                <a:ea typeface="ＭＳ Ｐゴシック" panose="020B0600070205080204" pitchFamily="50" charset="-128"/>
              </a:rPr>
              <a:t>期の河合伸一さんにつづき最高裁判事に就任されていた田原睦夫さんが、</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平成２５年</a:t>
            </a:r>
            <a:r>
              <a:rPr lang="ja-JP" altLang="en-US" sz="1800" dirty="0">
                <a:solidFill>
                  <a:srgbClr val="002060"/>
                </a:solidFill>
                <a:latin typeface="ＭＳ Ｐゴシック" panose="020B0600070205080204" pitchFamily="50" charset="-128"/>
                <a:ea typeface="ＭＳ Ｐゴシック" panose="020B0600070205080204" pitchFamily="50" charset="-128"/>
              </a:rPr>
              <a:t>に退任され、その後任に木内道祥さんが就任され任期を</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全うされました</a:t>
            </a:r>
            <a:endParaRPr lang="ja-JP" altLang="en-US" sz="1800" dirty="0">
              <a:solidFill>
                <a:srgbClr val="002060"/>
              </a:solidFill>
              <a:latin typeface="ＭＳ Ｐゴシック" panose="020B0600070205080204" pitchFamily="50" charset="-128"/>
              <a:ea typeface="ＭＳ Ｐゴシック" panose="020B0600070205080204" pitchFamily="50" charset="-128"/>
            </a:endParaRPr>
          </a:p>
        </p:txBody>
      </p:sp>
      <p:pic>
        <p:nvPicPr>
          <p:cNvPr id="6" name="Picture 2" descr="C:\Users\研二郎\Desktop\春秋会60周年あゆみ写真集\木内さん激励会.jpg"/>
          <p:cNvPicPr>
            <a:picLocks noChangeAspect="1" noChangeArrowheads="1"/>
          </p:cNvPicPr>
          <p:nvPr/>
        </p:nvPicPr>
        <p:blipFill>
          <a:blip r:embed="rId3"/>
          <a:srcRect/>
          <a:stretch>
            <a:fillRect/>
          </a:stretch>
        </p:blipFill>
        <p:spPr>
          <a:xfrm>
            <a:off x="5859150" y="1029353"/>
            <a:ext cx="2456720" cy="4343863"/>
          </a:xfrm>
          <a:prstGeom prst="rect">
            <a:avLst/>
          </a:prstGeom>
        </p:spPr>
      </p:pic>
    </p:spTree>
    <p:extLst>
      <p:ext uri="{BB962C8B-B14F-4D97-AF65-F5344CB8AC3E}">
        <p14:creationId xmlns:p14="http://schemas.microsoft.com/office/powerpoint/2010/main" val="5174952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4</a:t>
            </a:r>
            <a:r>
              <a:rPr kumimoji="1" lang="ja-JP" altLang="en-US" dirty="0" err="1" smtClean="0"/>
              <a:t>．</a:t>
            </a:r>
            <a:r>
              <a:rPr kumimoji="1" lang="ja-JP" altLang="en-US" dirty="0" smtClean="0"/>
              <a:t>親睦と会員交流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465652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タイトル 1"/>
          <p:cNvSpPr>
            <a:spLocks noGrp="1"/>
          </p:cNvSpPr>
          <p:nvPr>
            <p:ph type="title"/>
          </p:nvPr>
        </p:nvSpPr>
        <p:spPr>
          <a:xfrm>
            <a:off x="457200" y="1052513"/>
            <a:ext cx="8229600" cy="2592387"/>
          </a:xfrm>
        </p:spPr>
        <p:txBody>
          <a:bodyPr/>
          <a:lstStyle/>
          <a:p>
            <a:pPr eaLnBrk="1" hangingPunct="1"/>
            <a:r>
              <a:rPr lang="ja-JP" altLang="en-US" smtClean="0"/>
              <a:t>会員交流</a:t>
            </a:r>
          </a:p>
        </p:txBody>
      </p:sp>
      <p:sp>
        <p:nvSpPr>
          <p:cNvPr id="50178" name="タイトル 1"/>
          <p:cNvSpPr txBox="1">
            <a:spLocks/>
          </p:cNvSpPr>
          <p:nvPr/>
        </p:nvSpPr>
        <p:spPr bwMode="auto">
          <a:xfrm>
            <a:off x="684213" y="5121275"/>
            <a:ext cx="8229600" cy="1476375"/>
          </a:xfrm>
          <a:prstGeom prst="rect">
            <a:avLst/>
          </a:prstGeom>
          <a:noFill/>
          <a:ln w="9525">
            <a:noFill/>
            <a:miter lim="800000"/>
            <a:headEnd/>
            <a:tailEnd/>
          </a:ln>
        </p:spPr>
        <p:txBody>
          <a:bodyPr anchor="ctr"/>
          <a:lstStyle/>
          <a:p>
            <a:r>
              <a:rPr lang="ja-JP" altLang="en-US" sz="2000">
                <a:solidFill>
                  <a:srgbClr val="FF0000"/>
                </a:solidFill>
                <a:latin typeface="Calibri" pitchFamily="34" charset="0"/>
              </a:rPr>
              <a:t>春秋会の会員の交流も、親睦のほか、会報などで行ってきました。「私のおすすめの一冊、映画、音楽」などの特集は、ふだん会派の会合に参加されない方にも多数の寄稿をいただいています。</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288" y="333375"/>
            <a:ext cx="8229600" cy="1871663"/>
          </a:xfrm>
        </p:spPr>
        <p:txBody>
          <a:bodyPr rtlCol="0">
            <a:normAutofit/>
          </a:bodyPr>
          <a:lstStyle/>
          <a:p>
            <a:pPr eaLnBrk="1" fontAlgn="auto" hangingPunct="1">
              <a:spcAft>
                <a:spcPts val="0"/>
              </a:spcAft>
              <a:defRPr/>
            </a:pPr>
            <a:r>
              <a:rPr lang="ja-JP" altLang="en-US" dirty="0" smtClean="0"/>
              <a:t>「ＯＡと弁護士業務」</a:t>
            </a:r>
            <a:r>
              <a:rPr lang="en-US" altLang="ja-JP" dirty="0" smtClean="0"/>
              <a:t/>
            </a:r>
            <a:br>
              <a:rPr lang="en-US" altLang="ja-JP" dirty="0" smtClean="0"/>
            </a:br>
            <a:r>
              <a:rPr lang="ja-JP" altLang="en-US" dirty="0" smtClean="0"/>
              <a:t> なにわ共同法律事務所を訪ねて </a:t>
            </a:r>
            <a:r>
              <a:rPr lang="en-US" altLang="ja-JP" dirty="0" smtClean="0"/>
              <a:t/>
            </a:r>
            <a:br>
              <a:rPr lang="en-US" altLang="ja-JP" dirty="0" smtClean="0"/>
            </a:br>
            <a:endParaRPr lang="ja-JP" altLang="en-US" dirty="0"/>
          </a:p>
        </p:txBody>
      </p:sp>
      <p:sp>
        <p:nvSpPr>
          <p:cNvPr id="3" name="コンテンツ プレースホルダー 2"/>
          <p:cNvSpPr>
            <a:spLocks noGrp="1"/>
          </p:cNvSpPr>
          <p:nvPr>
            <p:ph idx="1"/>
          </p:nvPr>
        </p:nvSpPr>
        <p:spPr>
          <a:xfrm>
            <a:off x="457200" y="5300663"/>
            <a:ext cx="8229600" cy="825500"/>
          </a:xfrm>
        </p:spPr>
        <p:txBody>
          <a:bodyPr rtlCol="0">
            <a:normAutofit fontScale="92500" lnSpcReduction="10000"/>
          </a:bodyPr>
          <a:lstStyle/>
          <a:p>
            <a:pPr marL="0" indent="0" eaLnBrk="1" fontAlgn="auto" hangingPunct="1">
              <a:spcAft>
                <a:spcPts val="0"/>
              </a:spcAft>
              <a:buFont typeface="Arial" panose="020B0604020202020204" pitchFamily="34" charset="0"/>
              <a:buNone/>
              <a:defRPr/>
            </a:pPr>
            <a:r>
              <a:rPr lang="ja-JP" altLang="en-US" dirty="0" smtClean="0">
                <a:solidFill>
                  <a:srgbClr val="FF0000"/>
                </a:solidFill>
              </a:rPr>
              <a:t>オフィスオートメーションが進んでいた、なにわ共同法律事務所を訪問して経理にコンピュータを使っている様子やワードプロセサーの使用状況のリポートをしています</a:t>
            </a:r>
            <a:endParaRPr lang="ja-JP" altLang="en-US" dirty="0">
              <a:solidFill>
                <a:srgbClr val="FF0000"/>
              </a:solidFill>
            </a:endParaRPr>
          </a:p>
        </p:txBody>
      </p:sp>
      <p:pic>
        <p:nvPicPr>
          <p:cNvPr id="30722" name="Picture 3"/>
          <p:cNvPicPr>
            <a:picLocks noChangeAspect="1" noChangeArrowheads="1"/>
          </p:cNvPicPr>
          <p:nvPr/>
        </p:nvPicPr>
        <p:blipFill>
          <a:blip r:embed="rId2"/>
          <a:srcRect/>
          <a:stretch>
            <a:fillRect/>
          </a:stretch>
        </p:blipFill>
        <p:spPr bwMode="auto">
          <a:xfrm>
            <a:off x="4643438" y="2420938"/>
            <a:ext cx="3498850" cy="2705100"/>
          </a:xfrm>
          <a:prstGeom prst="rect">
            <a:avLst/>
          </a:prstGeom>
          <a:noFill/>
          <a:ln w="9525">
            <a:noFill/>
            <a:miter lim="800000"/>
            <a:headEnd/>
            <a:tailEnd/>
          </a:ln>
        </p:spPr>
      </p:pic>
      <p:pic>
        <p:nvPicPr>
          <p:cNvPr id="30723" name="Picture 4"/>
          <p:cNvPicPr>
            <a:picLocks noChangeAspect="1" noChangeArrowheads="1"/>
          </p:cNvPicPr>
          <p:nvPr/>
        </p:nvPicPr>
        <p:blipFill>
          <a:blip r:embed="rId3"/>
          <a:srcRect/>
          <a:stretch>
            <a:fillRect/>
          </a:stretch>
        </p:blipFill>
        <p:spPr bwMode="auto">
          <a:xfrm>
            <a:off x="468313" y="2420938"/>
            <a:ext cx="3336925" cy="2376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57250" y="609600"/>
            <a:ext cx="4434830" cy="1356360"/>
          </a:xfrm>
        </p:spPr>
        <p:txBody>
          <a:bodyPr rtlCol="0">
            <a:normAutofit/>
          </a:bodyPr>
          <a:lstStyle/>
          <a:p>
            <a:pPr eaLnBrk="1" fontAlgn="auto" hangingPunct="1">
              <a:spcAft>
                <a:spcPts val="0"/>
              </a:spcAft>
              <a:defRPr/>
            </a:pPr>
            <a:r>
              <a:rPr lang="ja-JP" altLang="en-US" dirty="0" smtClean="0"/>
              <a:t>春秋会の結成</a:t>
            </a:r>
            <a:r>
              <a:rPr lang="en-US" altLang="ja-JP" dirty="0" smtClean="0"/>
              <a:t/>
            </a:r>
            <a:br>
              <a:rPr lang="en-US" altLang="ja-JP" dirty="0" smtClean="0"/>
            </a:br>
            <a:r>
              <a:rPr lang="ja-JP" altLang="en-US" dirty="0" smtClean="0"/>
              <a:t> 昭和</a:t>
            </a:r>
            <a:r>
              <a:rPr lang="en-US" altLang="ja-JP" dirty="0" smtClean="0"/>
              <a:t>33</a:t>
            </a:r>
            <a:r>
              <a:rPr lang="ja-JP" altLang="en-US" dirty="0" smtClean="0"/>
              <a:t>年</a:t>
            </a:r>
            <a:r>
              <a:rPr lang="en-US" altLang="ja-JP" dirty="0" smtClean="0"/>
              <a:t>7</a:t>
            </a:r>
            <a:r>
              <a:rPr lang="ja-JP" altLang="en-US" dirty="0" smtClean="0"/>
              <a:t>月</a:t>
            </a:r>
            <a:endParaRPr lang="ja-JP" altLang="en-US" dirty="0"/>
          </a:p>
        </p:txBody>
      </p:sp>
      <p:sp>
        <p:nvSpPr>
          <p:cNvPr id="3" name="コンテンツ プレースホルダー 2"/>
          <p:cNvSpPr>
            <a:spLocks noGrp="1"/>
          </p:cNvSpPr>
          <p:nvPr>
            <p:ph idx="1"/>
          </p:nvPr>
        </p:nvSpPr>
        <p:spPr>
          <a:xfrm>
            <a:off x="857250" y="2276872"/>
            <a:ext cx="4218805" cy="4038600"/>
          </a:xfrm>
        </p:spPr>
        <p:txBody>
          <a:bodyPr rtlCol="0">
            <a:normAutofit/>
          </a:bodyPr>
          <a:lstStyle/>
          <a:p>
            <a:pPr marL="0" indent="0">
              <a:buNone/>
              <a:defRPr/>
            </a:pPr>
            <a:r>
              <a:rPr lang="ja-JP" altLang="en-US" sz="1800" dirty="0">
                <a:solidFill>
                  <a:srgbClr val="002060"/>
                </a:solidFill>
                <a:latin typeface="ＭＳ Ｐゴシック" panose="020B0600070205080204" pitchFamily="50" charset="-128"/>
                <a:ea typeface="ＭＳ Ｐゴシック" panose="020B0600070205080204" pitchFamily="50" charset="-128"/>
              </a:rPr>
              <a:t>１　春秋会は、昭和</a:t>
            </a:r>
            <a:r>
              <a:rPr lang="en-US" altLang="ja-JP" sz="1800" dirty="0">
                <a:solidFill>
                  <a:srgbClr val="002060"/>
                </a:solidFill>
                <a:latin typeface="ＭＳ Ｐゴシック" panose="020B0600070205080204" pitchFamily="50" charset="-128"/>
                <a:ea typeface="ＭＳ Ｐゴシック" panose="020B0600070205080204" pitchFamily="50" charset="-128"/>
              </a:rPr>
              <a:t>33</a:t>
            </a:r>
            <a:r>
              <a:rPr lang="ja-JP" altLang="en-US" sz="1800" dirty="0">
                <a:solidFill>
                  <a:srgbClr val="002060"/>
                </a:solidFill>
                <a:latin typeface="ＭＳ Ｐゴシック" panose="020B0600070205080204" pitchFamily="50" charset="-128"/>
                <a:ea typeface="ＭＳ Ｐゴシック" panose="020B0600070205080204" pitchFamily="50" charset="-128"/>
              </a:rPr>
              <a:t>年</a:t>
            </a:r>
            <a:r>
              <a:rPr lang="en-US" altLang="ja-JP" sz="1800" dirty="0">
                <a:solidFill>
                  <a:srgbClr val="002060"/>
                </a:solidFill>
                <a:latin typeface="ＭＳ Ｐゴシック" panose="020B0600070205080204" pitchFamily="50" charset="-128"/>
                <a:ea typeface="ＭＳ Ｐゴシック" panose="020B0600070205080204" pitchFamily="50" charset="-128"/>
              </a:rPr>
              <a:t>7</a:t>
            </a:r>
            <a:r>
              <a:rPr lang="ja-JP" altLang="en-US" sz="1800" dirty="0">
                <a:solidFill>
                  <a:srgbClr val="002060"/>
                </a:solidFill>
                <a:latin typeface="ＭＳ Ｐゴシック" panose="020B0600070205080204" pitchFamily="50" charset="-128"/>
                <a:ea typeface="ＭＳ Ｐゴシック" panose="020B0600070205080204" pitchFamily="50" charset="-128"/>
              </a:rPr>
              <a:t>月に結成されました。一水会をはじめとする大阪弁護士会の</a:t>
            </a:r>
            <a:r>
              <a:rPr lang="en-US" altLang="ja-JP" sz="1800" dirty="0">
                <a:solidFill>
                  <a:srgbClr val="002060"/>
                </a:solidFill>
                <a:latin typeface="ＭＳ Ｐゴシック" panose="020B0600070205080204" pitchFamily="50" charset="-128"/>
                <a:ea typeface="ＭＳ Ｐゴシック" panose="020B0600070205080204" pitchFamily="50" charset="-128"/>
              </a:rPr>
              <a:t>5</a:t>
            </a:r>
            <a:r>
              <a:rPr lang="ja-JP" altLang="en-US" sz="1800" dirty="0" err="1">
                <a:solidFill>
                  <a:srgbClr val="002060"/>
                </a:solidFill>
                <a:latin typeface="ＭＳ Ｐゴシック" panose="020B0600070205080204" pitchFamily="50" charset="-128"/>
                <a:ea typeface="ＭＳ Ｐゴシック" panose="020B0600070205080204" pitchFamily="50" charset="-128"/>
              </a:rPr>
              <a:t>つの</a:t>
            </a:r>
            <a:r>
              <a:rPr lang="ja-JP" altLang="en-US" sz="1800" dirty="0">
                <a:solidFill>
                  <a:srgbClr val="002060"/>
                </a:solidFill>
                <a:latin typeface="ＭＳ Ｐゴシック" panose="020B0600070205080204" pitchFamily="50" charset="-128"/>
                <a:ea typeface="ＭＳ Ｐゴシック" panose="020B0600070205080204" pitchFamily="50" charset="-128"/>
              </a:rPr>
              <a:t>会派は、明治、大正期または昭和の戦前期に結成されており、戦後に結成された会派は春秋会と五月会です。</a:t>
            </a:r>
          </a:p>
          <a:p>
            <a:pPr marL="0" indent="0">
              <a:buNone/>
              <a:defRPr/>
            </a:pPr>
            <a:r>
              <a:rPr lang="ja-JP" altLang="en-US" sz="1800" dirty="0">
                <a:solidFill>
                  <a:srgbClr val="002060"/>
                </a:solidFill>
                <a:latin typeface="ＭＳ Ｐゴシック" panose="020B0600070205080204" pitchFamily="50" charset="-128"/>
                <a:ea typeface="ＭＳ Ｐゴシック" panose="020B0600070205080204" pitchFamily="50" charset="-128"/>
              </a:rPr>
              <a:t>２　昭和</a:t>
            </a:r>
            <a:r>
              <a:rPr lang="en-US" altLang="ja-JP" sz="1800" dirty="0">
                <a:solidFill>
                  <a:srgbClr val="002060"/>
                </a:solidFill>
                <a:latin typeface="ＭＳ Ｐゴシック" panose="020B0600070205080204" pitchFamily="50" charset="-128"/>
                <a:ea typeface="ＭＳ Ｐゴシック" panose="020B0600070205080204" pitchFamily="50" charset="-128"/>
              </a:rPr>
              <a:t>33</a:t>
            </a:r>
            <a:r>
              <a:rPr lang="ja-JP" altLang="en-US" sz="1800" dirty="0">
                <a:solidFill>
                  <a:srgbClr val="002060"/>
                </a:solidFill>
                <a:latin typeface="ＭＳ Ｐゴシック" panose="020B0600070205080204" pitchFamily="50" charset="-128"/>
                <a:ea typeface="ＭＳ Ｐゴシック" panose="020B0600070205080204" pitchFamily="50" charset="-128"/>
              </a:rPr>
              <a:t>年</a:t>
            </a:r>
            <a:r>
              <a:rPr lang="en-US" altLang="ja-JP" sz="1800" dirty="0">
                <a:solidFill>
                  <a:srgbClr val="002060"/>
                </a:solidFill>
                <a:latin typeface="ＭＳ Ｐゴシック" panose="020B0600070205080204" pitchFamily="50" charset="-128"/>
                <a:ea typeface="ＭＳ Ｐゴシック" panose="020B0600070205080204" pitchFamily="50" charset="-128"/>
              </a:rPr>
              <a:t>7</a:t>
            </a:r>
            <a:r>
              <a:rPr lang="ja-JP" altLang="en-US" sz="1800" dirty="0">
                <a:solidFill>
                  <a:srgbClr val="002060"/>
                </a:solidFill>
                <a:latin typeface="ＭＳ Ｐゴシック" panose="020B0600070205080204" pitchFamily="50" charset="-128"/>
                <a:ea typeface="ＭＳ Ｐゴシック" panose="020B0600070205080204" pitchFamily="50" charset="-128"/>
              </a:rPr>
              <a:t>月　春秋会の結成</a:t>
            </a:r>
            <a:r>
              <a:rPr lang="en-US" altLang="ja-JP" sz="1800" dirty="0">
                <a:solidFill>
                  <a:srgbClr val="002060"/>
                </a:solidFill>
                <a:latin typeface="ＭＳ Ｐゴシック" panose="020B0600070205080204" pitchFamily="50" charset="-128"/>
                <a:ea typeface="ＭＳ Ｐゴシック" panose="020B0600070205080204" pitchFamily="50" charset="-128"/>
              </a:rPr>
              <a:t>•</a:t>
            </a:r>
            <a:r>
              <a:rPr lang="ja-JP" altLang="en-US" sz="1800" dirty="0">
                <a:solidFill>
                  <a:srgbClr val="002060"/>
                </a:solidFill>
                <a:latin typeface="ＭＳ Ｐゴシック" panose="020B0600070205080204" pitchFamily="50" charset="-128"/>
                <a:ea typeface="ＭＳ Ｐゴシック" panose="020B0600070205080204" pitchFamily="50" charset="-128"/>
              </a:rPr>
              <a:t>春秋会は、戦後の統一修習開始後の司法研修所修了生を中心に結成されました。</a:t>
            </a:r>
          </a:p>
          <a:p>
            <a:pPr marL="0" indent="0">
              <a:buNone/>
              <a:defRPr/>
            </a:pPr>
            <a:r>
              <a:rPr lang="ja-JP" altLang="en-US" sz="1800" dirty="0">
                <a:solidFill>
                  <a:srgbClr val="002060"/>
                </a:solidFill>
                <a:latin typeface="ＭＳ Ｐゴシック" panose="020B0600070205080204" pitchFamily="50" charset="-128"/>
                <a:ea typeface="ＭＳ Ｐゴシック" panose="020B0600070205080204" pitchFamily="50" charset="-128"/>
              </a:rPr>
              <a:t>３　結成大会が行われた場所は、現在の会館の二代前の弁護士会館です。この会館は大正</a:t>
            </a:r>
            <a:r>
              <a:rPr lang="en-US" altLang="ja-JP" sz="1800" dirty="0">
                <a:solidFill>
                  <a:srgbClr val="002060"/>
                </a:solidFill>
                <a:latin typeface="ＭＳ Ｐゴシック" panose="020B0600070205080204" pitchFamily="50" charset="-128"/>
                <a:ea typeface="ＭＳ Ｐゴシック" panose="020B0600070205080204" pitchFamily="50" charset="-128"/>
              </a:rPr>
              <a:t>13</a:t>
            </a:r>
            <a:r>
              <a:rPr lang="ja-JP" altLang="en-US" sz="1800" dirty="0">
                <a:solidFill>
                  <a:srgbClr val="002060"/>
                </a:solidFill>
                <a:latin typeface="ＭＳ Ｐゴシック" panose="020B0600070205080204" pitchFamily="50" charset="-128"/>
                <a:ea typeface="ＭＳ Ｐゴシック" panose="020B0600070205080204" pitchFamily="50" charset="-128"/>
              </a:rPr>
              <a:t>年に、裁判所敷地内の現在「別館」があるあたりに建てられました。</a:t>
            </a:r>
            <a:endParaRPr lang="ja-JP" altLang="en-US" sz="1800" dirty="0">
              <a:solidFill>
                <a:srgbClr val="002060"/>
              </a:solidFill>
              <a:latin typeface="ＭＳ Ｐゴシック" panose="020B0600070205080204" pitchFamily="50" charset="-128"/>
              <a:ea typeface="ＭＳ Ｐゴシック" panose="020B0600070205080204" pitchFamily="50" charset="-128"/>
            </a:endParaRPr>
          </a:p>
        </p:txBody>
      </p:sp>
      <p:pic>
        <p:nvPicPr>
          <p:cNvPr id="14339" name="Picture 6"/>
          <p:cNvPicPr>
            <a:picLocks noChangeAspect="1" noChangeArrowheads="1"/>
          </p:cNvPicPr>
          <p:nvPr/>
        </p:nvPicPr>
        <p:blipFill>
          <a:blip r:embed="rId2"/>
          <a:srcRect/>
          <a:stretch>
            <a:fillRect/>
          </a:stretch>
        </p:blipFill>
        <p:spPr bwMode="auto">
          <a:xfrm>
            <a:off x="5580063" y="247650"/>
            <a:ext cx="3313112" cy="4929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39552" y="332656"/>
            <a:ext cx="8085336" cy="792088"/>
          </a:xfrm>
        </p:spPr>
        <p:txBody>
          <a:bodyPr rtlCol="0">
            <a:normAutofit/>
          </a:bodyPr>
          <a:lstStyle/>
          <a:p>
            <a:pPr eaLnBrk="1" fontAlgn="auto" hangingPunct="1">
              <a:spcAft>
                <a:spcPts val="0"/>
              </a:spcAft>
              <a:defRPr/>
            </a:pPr>
            <a:r>
              <a:rPr lang="ja-JP" altLang="en-US" dirty="0" smtClean="0"/>
              <a:t>先輩弁護士の失敗経験集 平成</a:t>
            </a:r>
            <a:r>
              <a:rPr lang="en-US" altLang="ja-JP" dirty="0" smtClean="0"/>
              <a:t>3</a:t>
            </a:r>
            <a:r>
              <a:rPr lang="ja-JP" altLang="en-US" dirty="0" smtClean="0"/>
              <a:t>年</a:t>
            </a:r>
            <a:endParaRPr lang="ja-JP" altLang="en-US" dirty="0"/>
          </a:p>
        </p:txBody>
      </p:sp>
      <p:pic>
        <p:nvPicPr>
          <p:cNvPr id="32770" name="Picture 2"/>
          <p:cNvPicPr>
            <a:picLocks noGrp="1" noChangeAspect="1" noChangeArrowheads="1"/>
          </p:cNvPicPr>
          <p:nvPr>
            <p:ph idx="1"/>
          </p:nvPr>
        </p:nvPicPr>
        <p:blipFill>
          <a:blip r:embed="rId2"/>
          <a:srcRect/>
          <a:stretch>
            <a:fillRect/>
          </a:stretch>
        </p:blipFill>
        <p:spPr>
          <a:xfrm>
            <a:off x="4787900" y="1268413"/>
            <a:ext cx="4191000" cy="2813050"/>
          </a:xfrm>
        </p:spPr>
      </p:pic>
      <p:pic>
        <p:nvPicPr>
          <p:cNvPr id="32771" name="Picture 3"/>
          <p:cNvPicPr>
            <a:picLocks noChangeAspect="1" noChangeArrowheads="1"/>
          </p:cNvPicPr>
          <p:nvPr/>
        </p:nvPicPr>
        <p:blipFill>
          <a:blip r:embed="rId3"/>
          <a:srcRect/>
          <a:stretch>
            <a:fillRect/>
          </a:stretch>
        </p:blipFill>
        <p:spPr bwMode="auto">
          <a:xfrm>
            <a:off x="1908175" y="3789363"/>
            <a:ext cx="4025900" cy="1725612"/>
          </a:xfrm>
          <a:prstGeom prst="rect">
            <a:avLst/>
          </a:prstGeom>
          <a:noFill/>
          <a:ln w="9525">
            <a:noFill/>
            <a:miter lim="800000"/>
            <a:headEnd/>
            <a:tailEnd/>
          </a:ln>
        </p:spPr>
      </p:pic>
      <p:pic>
        <p:nvPicPr>
          <p:cNvPr id="32772" name="Picture 4"/>
          <p:cNvPicPr>
            <a:picLocks noChangeAspect="1" noChangeArrowheads="1"/>
          </p:cNvPicPr>
          <p:nvPr/>
        </p:nvPicPr>
        <p:blipFill>
          <a:blip r:embed="rId4"/>
          <a:srcRect/>
          <a:stretch>
            <a:fillRect/>
          </a:stretch>
        </p:blipFill>
        <p:spPr bwMode="auto">
          <a:xfrm>
            <a:off x="900113" y="1484313"/>
            <a:ext cx="3103562" cy="2233612"/>
          </a:xfrm>
          <a:prstGeom prst="rect">
            <a:avLst/>
          </a:prstGeom>
          <a:noFill/>
          <a:ln w="9525">
            <a:noFill/>
            <a:miter lim="800000"/>
            <a:headEnd/>
            <a:tailEnd/>
          </a:ln>
        </p:spPr>
      </p:pic>
      <p:sp>
        <p:nvSpPr>
          <p:cNvPr id="6" name="タイトル 1"/>
          <p:cNvSpPr txBox="1">
            <a:spLocks/>
          </p:cNvSpPr>
          <p:nvPr/>
        </p:nvSpPr>
        <p:spPr>
          <a:xfrm>
            <a:off x="395288" y="5445125"/>
            <a:ext cx="8229600" cy="1143000"/>
          </a:xfrm>
          <a:prstGeom prst="rect">
            <a:avLst/>
          </a:prstGeom>
        </p:spPr>
        <p:txBody>
          <a:bodyPr anchor="ctr">
            <a:normAutofit fontScale="525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fontAlgn="auto">
              <a:spcAft>
                <a:spcPts val="0"/>
              </a:spcAft>
              <a:defRPr/>
            </a:pPr>
            <a:r>
              <a:rPr lang="ja-JP" altLang="en-US" dirty="0" smtClean="0">
                <a:solidFill>
                  <a:srgbClr val="FF0000"/>
                </a:solidFill>
              </a:rPr>
              <a:t>これは、先輩弁護士の失敗経験談を聞くという人気の研修。表題は「</a:t>
            </a:r>
            <a:r>
              <a:rPr lang="en-US" altLang="ja-JP" dirty="0" smtClean="0">
                <a:solidFill>
                  <a:srgbClr val="FF0000"/>
                </a:solidFill>
              </a:rPr>
              <a:t>101</a:t>
            </a:r>
            <a:r>
              <a:rPr lang="ja-JP" altLang="en-US" dirty="0" smtClean="0">
                <a:solidFill>
                  <a:srgbClr val="FF0000"/>
                </a:solidFill>
              </a:rPr>
              <a:t>回目のミステイク。事件の恥は書き捨てか」となっています。</a:t>
            </a:r>
            <a:r>
              <a:rPr lang="ja-JP" altLang="en-US" dirty="0">
                <a:solidFill>
                  <a:srgbClr val="FF0000"/>
                </a:solidFill>
              </a:rPr>
              <a:t>今も</a:t>
            </a:r>
            <a:r>
              <a:rPr lang="ja-JP" altLang="en-US" dirty="0" smtClean="0">
                <a:solidFill>
                  <a:srgbClr val="FF0000"/>
                </a:solidFill>
              </a:rPr>
              <a:t>講師を変えてときどきやっています。</a:t>
            </a:r>
            <a:endParaRPr lang="ja-JP" altLang="en-US" dirty="0">
              <a:solidFill>
                <a:srgbClr val="FF000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タイトル 1"/>
          <p:cNvSpPr>
            <a:spLocks noGrp="1"/>
          </p:cNvSpPr>
          <p:nvPr>
            <p:ph type="title"/>
          </p:nvPr>
        </p:nvSpPr>
        <p:spPr/>
        <p:txBody>
          <a:bodyPr/>
          <a:lstStyle/>
          <a:p>
            <a:pPr eaLnBrk="1" hangingPunct="1"/>
            <a:r>
              <a:rPr lang="ja-JP" altLang="en-US" smtClean="0"/>
              <a:t>特集「弁護士子育て論」</a:t>
            </a:r>
          </a:p>
        </p:txBody>
      </p:sp>
      <p:pic>
        <p:nvPicPr>
          <p:cNvPr id="53250" name="Picture 2"/>
          <p:cNvPicPr>
            <a:picLocks noGrp="1" noChangeAspect="1" noChangeArrowheads="1"/>
          </p:cNvPicPr>
          <p:nvPr>
            <p:ph idx="1"/>
          </p:nvPr>
        </p:nvPicPr>
        <p:blipFill>
          <a:blip r:embed="rId2"/>
          <a:srcRect/>
          <a:stretch>
            <a:fillRect/>
          </a:stretch>
        </p:blipFill>
        <p:spPr>
          <a:xfrm>
            <a:off x="715963" y="1700213"/>
            <a:ext cx="3257550" cy="2398712"/>
          </a:xfrm>
        </p:spPr>
      </p:pic>
      <p:pic>
        <p:nvPicPr>
          <p:cNvPr id="53251" name="Picture 4"/>
          <p:cNvPicPr>
            <a:picLocks noChangeAspect="1" noChangeArrowheads="1"/>
          </p:cNvPicPr>
          <p:nvPr/>
        </p:nvPicPr>
        <p:blipFill>
          <a:blip r:embed="rId3"/>
          <a:srcRect/>
          <a:stretch>
            <a:fillRect/>
          </a:stretch>
        </p:blipFill>
        <p:spPr bwMode="auto">
          <a:xfrm>
            <a:off x="4716463" y="1700213"/>
            <a:ext cx="4113212" cy="4114800"/>
          </a:xfrm>
          <a:prstGeom prst="rect">
            <a:avLst/>
          </a:prstGeom>
          <a:noFill/>
          <a:ln w="9525">
            <a:noFill/>
            <a:miter lim="800000"/>
            <a:headEnd/>
            <a:tailEnd/>
          </a:ln>
        </p:spPr>
      </p:pic>
      <p:pic>
        <p:nvPicPr>
          <p:cNvPr id="53252" name="Picture 6"/>
          <p:cNvPicPr>
            <a:picLocks noChangeAspect="1" noChangeArrowheads="1"/>
          </p:cNvPicPr>
          <p:nvPr/>
        </p:nvPicPr>
        <p:blipFill>
          <a:blip r:embed="rId4"/>
          <a:srcRect/>
          <a:stretch>
            <a:fillRect/>
          </a:stretch>
        </p:blipFill>
        <p:spPr bwMode="auto">
          <a:xfrm>
            <a:off x="1116013" y="4437063"/>
            <a:ext cx="2740025" cy="2093912"/>
          </a:xfrm>
          <a:prstGeom prst="rect">
            <a:avLst/>
          </a:prstGeom>
          <a:noFill/>
          <a:ln w="9525">
            <a:noFill/>
            <a:miter lim="800000"/>
            <a:headEnd/>
            <a:tailEnd/>
          </a:ln>
        </p:spPr>
      </p:pic>
    </p:spTree>
    <p:extLst>
      <p:ext uri="{BB962C8B-B14F-4D97-AF65-F5344CB8AC3E}">
        <p14:creationId xmlns:p14="http://schemas.microsoft.com/office/powerpoint/2010/main" val="35335718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タイトル 1"/>
          <p:cNvSpPr>
            <a:spLocks noGrp="1"/>
          </p:cNvSpPr>
          <p:nvPr>
            <p:ph type="title"/>
          </p:nvPr>
        </p:nvSpPr>
        <p:spPr>
          <a:xfrm>
            <a:off x="683568" y="1624538"/>
            <a:ext cx="3600400" cy="865723"/>
          </a:xfrm>
        </p:spPr>
        <p:txBody>
          <a:bodyPr>
            <a:noAutofit/>
          </a:bodyPr>
          <a:lstStyle/>
          <a:p>
            <a:pPr eaLnBrk="1" hangingPunct="1"/>
            <a:r>
              <a:rPr lang="ja-JP" altLang="en-US" sz="2800" dirty="0" smtClean="0"/>
              <a:t>オフィスでできる筋トレ研修</a:t>
            </a:r>
          </a:p>
        </p:txBody>
      </p:sp>
      <p:pic>
        <p:nvPicPr>
          <p:cNvPr id="63491" name="Picture 2"/>
          <p:cNvPicPr>
            <a:picLocks noChangeAspect="1" noChangeArrowheads="1"/>
          </p:cNvPicPr>
          <p:nvPr/>
        </p:nvPicPr>
        <p:blipFill>
          <a:blip r:embed="rId2"/>
          <a:srcRect/>
          <a:stretch>
            <a:fillRect/>
          </a:stretch>
        </p:blipFill>
        <p:spPr bwMode="auto">
          <a:xfrm>
            <a:off x="533400" y="2420938"/>
            <a:ext cx="4210050" cy="3157537"/>
          </a:xfrm>
          <a:prstGeom prst="rect">
            <a:avLst/>
          </a:prstGeom>
          <a:noFill/>
          <a:ln w="9525">
            <a:noFill/>
            <a:miter lim="800000"/>
            <a:headEnd/>
            <a:tailEnd/>
          </a:ln>
        </p:spPr>
      </p:pic>
      <p:pic>
        <p:nvPicPr>
          <p:cNvPr id="5" name="Picture 2"/>
          <p:cNvPicPr>
            <a:picLocks noChangeAspect="1" noChangeArrowheads="1"/>
          </p:cNvPicPr>
          <p:nvPr/>
        </p:nvPicPr>
        <p:blipFill>
          <a:blip r:embed="rId3"/>
          <a:srcRect/>
          <a:stretch>
            <a:fillRect/>
          </a:stretch>
        </p:blipFill>
        <p:spPr>
          <a:xfrm>
            <a:off x="5292080" y="2276872"/>
            <a:ext cx="3084463" cy="4112150"/>
          </a:xfrm>
          <a:prstGeom prst="rect">
            <a:avLst/>
          </a:prstGeom>
        </p:spPr>
      </p:pic>
      <p:sp>
        <p:nvSpPr>
          <p:cNvPr id="7" name="タイトル 1"/>
          <p:cNvSpPr txBox="1">
            <a:spLocks/>
          </p:cNvSpPr>
          <p:nvPr/>
        </p:nvSpPr>
        <p:spPr>
          <a:xfrm>
            <a:off x="5277475" y="1772816"/>
            <a:ext cx="3570734" cy="371128"/>
          </a:xfrm>
          <a:prstGeom prst="rect">
            <a:avLst/>
          </a:prstGeom>
        </p:spPr>
        <p:txBody>
          <a:bodyPr vert="horz" lIns="91440" tIns="45720" rIns="91440" bIns="45720" rtlCol="0" anchor="ctr">
            <a:normAutofit fontScale="60000" lnSpcReduction="20000"/>
          </a:bodyPr>
          <a:lstStyle>
            <a:lvl1pPr algn="l" defTabSz="685800" rtl="0" eaLnBrk="1" latinLnBrk="0" hangingPunct="1">
              <a:lnSpc>
                <a:spcPct val="90000"/>
              </a:lnSpc>
              <a:spcBef>
                <a:spcPct val="0"/>
              </a:spcBef>
              <a:buNone/>
              <a:defRPr kumimoji="1" sz="4000" kern="1200">
                <a:solidFill>
                  <a:schemeClr val="accent1"/>
                </a:solidFill>
                <a:latin typeface="+mj-lt"/>
                <a:ea typeface="+mj-ea"/>
                <a:cs typeface="+mj-cs"/>
              </a:defRPr>
            </a:lvl1pPr>
          </a:lstStyle>
          <a:p>
            <a:pPr fontAlgn="auto">
              <a:spcAft>
                <a:spcPts val="0"/>
              </a:spcAft>
            </a:pPr>
            <a:r>
              <a:rPr lang="ja-JP" altLang="en-US" smtClean="0"/>
              <a:t>靴磨き研修も</a:t>
            </a:r>
            <a:endParaRPr lang="ja-JP" altLang="en-US" dirty="0" smtClean="0"/>
          </a:p>
        </p:txBody>
      </p:sp>
      <p:sp>
        <p:nvSpPr>
          <p:cNvPr id="4" name="正方形/長方形 3"/>
          <p:cNvSpPr/>
          <p:nvPr/>
        </p:nvSpPr>
        <p:spPr>
          <a:xfrm>
            <a:off x="533400" y="650274"/>
            <a:ext cx="8215064" cy="57606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3600" b="1" dirty="0" smtClean="0">
                <a:solidFill>
                  <a:srgbClr val="339933"/>
                </a:solidFill>
                <a:latin typeface="メイリオ" panose="020B0604030504040204" pitchFamily="50" charset="-128"/>
                <a:ea typeface="メイリオ" panose="020B0604030504040204" pitchFamily="50" charset="-128"/>
              </a:rPr>
              <a:t>最近　はやりの研修はこんな感じ</a:t>
            </a:r>
            <a:endParaRPr kumimoji="1" lang="ja-JP" altLang="en-US" sz="3600" b="1" dirty="0">
              <a:solidFill>
                <a:srgbClr val="339933"/>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3478937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コンテンツ プレースホルダー 2"/>
          <p:cNvSpPr>
            <a:spLocks noGrp="1"/>
          </p:cNvSpPr>
          <p:nvPr>
            <p:ph idx="1"/>
          </p:nvPr>
        </p:nvSpPr>
        <p:spPr>
          <a:xfrm>
            <a:off x="395288" y="765175"/>
            <a:ext cx="8229600" cy="1108075"/>
          </a:xfrm>
        </p:spPr>
        <p:txBody>
          <a:bodyPr/>
          <a:lstStyle/>
          <a:p>
            <a:pPr marL="0" indent="0" eaLnBrk="1" hangingPunct="1">
              <a:buFont typeface="Arial" charset="0"/>
              <a:buNone/>
            </a:pPr>
            <a:r>
              <a:rPr lang="ja-JP" altLang="en-US" smtClean="0"/>
              <a:t>おすすめの</a:t>
            </a:r>
            <a:r>
              <a:rPr lang="en-US" altLang="ja-JP" smtClean="0"/>
              <a:t>1</a:t>
            </a:r>
            <a:r>
              <a:rPr lang="ja-JP" altLang="en-US" smtClean="0"/>
              <a:t>冊、おすすめの音楽、おすすめの映画</a:t>
            </a:r>
          </a:p>
        </p:txBody>
      </p:sp>
      <p:pic>
        <p:nvPicPr>
          <p:cNvPr id="51202" name="Picture 2"/>
          <p:cNvPicPr>
            <a:picLocks noChangeAspect="1" noChangeArrowheads="1"/>
          </p:cNvPicPr>
          <p:nvPr/>
        </p:nvPicPr>
        <p:blipFill>
          <a:blip r:embed="rId2"/>
          <a:srcRect/>
          <a:stretch>
            <a:fillRect/>
          </a:stretch>
        </p:blipFill>
        <p:spPr bwMode="auto">
          <a:xfrm>
            <a:off x="287338" y="2060575"/>
            <a:ext cx="2808287" cy="2879725"/>
          </a:xfrm>
          <a:prstGeom prst="rect">
            <a:avLst/>
          </a:prstGeom>
          <a:noFill/>
          <a:ln w="9525">
            <a:noFill/>
            <a:miter lim="800000"/>
            <a:headEnd/>
            <a:tailEnd/>
          </a:ln>
        </p:spPr>
      </p:pic>
      <p:pic>
        <p:nvPicPr>
          <p:cNvPr id="51203" name="Picture 3"/>
          <p:cNvPicPr>
            <a:picLocks noChangeAspect="1" noChangeArrowheads="1"/>
          </p:cNvPicPr>
          <p:nvPr/>
        </p:nvPicPr>
        <p:blipFill>
          <a:blip r:embed="rId3"/>
          <a:srcRect/>
          <a:stretch>
            <a:fillRect/>
          </a:stretch>
        </p:blipFill>
        <p:spPr bwMode="auto">
          <a:xfrm>
            <a:off x="3276600" y="2852738"/>
            <a:ext cx="2663825" cy="3784600"/>
          </a:xfrm>
          <a:prstGeom prst="rect">
            <a:avLst/>
          </a:prstGeom>
          <a:noFill/>
          <a:ln w="9525">
            <a:noFill/>
            <a:miter lim="800000"/>
            <a:headEnd/>
            <a:tailEnd/>
          </a:ln>
        </p:spPr>
      </p:pic>
      <p:pic>
        <p:nvPicPr>
          <p:cNvPr id="51204" name="Picture 4"/>
          <p:cNvPicPr>
            <a:picLocks noChangeAspect="1" noChangeArrowheads="1"/>
          </p:cNvPicPr>
          <p:nvPr/>
        </p:nvPicPr>
        <p:blipFill>
          <a:blip r:embed="rId4"/>
          <a:srcRect/>
          <a:stretch>
            <a:fillRect/>
          </a:stretch>
        </p:blipFill>
        <p:spPr bwMode="auto">
          <a:xfrm>
            <a:off x="6261100" y="1844675"/>
            <a:ext cx="2663825" cy="3810000"/>
          </a:xfrm>
          <a:prstGeom prst="rect">
            <a:avLst/>
          </a:prstGeom>
          <a:noFill/>
          <a:ln w="9525">
            <a:noFill/>
            <a:miter lim="800000"/>
            <a:headEnd/>
            <a:tailEnd/>
          </a:ln>
        </p:spPr>
      </p:pic>
    </p:spTree>
    <p:extLst>
      <p:ext uri="{BB962C8B-B14F-4D97-AF65-F5344CB8AC3E}">
        <p14:creationId xmlns:p14="http://schemas.microsoft.com/office/powerpoint/2010/main" val="6796862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タイトル 1"/>
          <p:cNvSpPr>
            <a:spLocks noGrp="1"/>
          </p:cNvSpPr>
          <p:nvPr>
            <p:ph type="title"/>
          </p:nvPr>
        </p:nvSpPr>
        <p:spPr/>
        <p:txBody>
          <a:bodyPr/>
          <a:lstStyle/>
          <a:p>
            <a:pPr eaLnBrk="1" hangingPunct="1"/>
            <a:r>
              <a:rPr lang="ja-JP" altLang="en-US" smtClean="0"/>
              <a:t>おすすめの映画、音楽</a:t>
            </a:r>
          </a:p>
        </p:txBody>
      </p:sp>
      <p:pic>
        <p:nvPicPr>
          <p:cNvPr id="52226" name="Picture 2"/>
          <p:cNvPicPr>
            <a:picLocks noGrp="1" noChangeAspect="1" noChangeArrowheads="1"/>
          </p:cNvPicPr>
          <p:nvPr>
            <p:ph idx="1"/>
          </p:nvPr>
        </p:nvPicPr>
        <p:blipFill>
          <a:blip r:embed="rId2"/>
          <a:srcRect/>
          <a:stretch>
            <a:fillRect/>
          </a:stretch>
        </p:blipFill>
        <p:spPr>
          <a:xfrm>
            <a:off x="250825" y="1387475"/>
            <a:ext cx="2465388" cy="4062413"/>
          </a:xfrm>
        </p:spPr>
      </p:pic>
      <p:pic>
        <p:nvPicPr>
          <p:cNvPr id="52227" name="Picture 3"/>
          <p:cNvPicPr>
            <a:picLocks noChangeAspect="1" noChangeArrowheads="1"/>
          </p:cNvPicPr>
          <p:nvPr/>
        </p:nvPicPr>
        <p:blipFill>
          <a:blip r:embed="rId3"/>
          <a:srcRect/>
          <a:stretch>
            <a:fillRect/>
          </a:stretch>
        </p:blipFill>
        <p:spPr bwMode="auto">
          <a:xfrm>
            <a:off x="3348038" y="2836863"/>
            <a:ext cx="2576512" cy="3762375"/>
          </a:xfrm>
          <a:prstGeom prst="rect">
            <a:avLst/>
          </a:prstGeom>
          <a:noFill/>
          <a:ln w="9525">
            <a:noFill/>
            <a:miter lim="800000"/>
            <a:headEnd/>
            <a:tailEnd/>
          </a:ln>
        </p:spPr>
      </p:pic>
      <p:pic>
        <p:nvPicPr>
          <p:cNvPr id="52228" name="Picture 4"/>
          <p:cNvPicPr>
            <a:picLocks noChangeAspect="1" noChangeArrowheads="1"/>
          </p:cNvPicPr>
          <p:nvPr/>
        </p:nvPicPr>
        <p:blipFill>
          <a:blip r:embed="rId4"/>
          <a:srcRect/>
          <a:stretch>
            <a:fillRect/>
          </a:stretch>
        </p:blipFill>
        <p:spPr bwMode="auto">
          <a:xfrm>
            <a:off x="6443663" y="1263650"/>
            <a:ext cx="2160587" cy="4016375"/>
          </a:xfrm>
          <a:prstGeom prst="rect">
            <a:avLst/>
          </a:prstGeom>
          <a:noFill/>
          <a:ln w="9525">
            <a:noFill/>
            <a:miter lim="800000"/>
            <a:headEnd/>
            <a:tailEnd/>
          </a:ln>
        </p:spPr>
      </p:pic>
    </p:spTree>
    <p:extLst>
      <p:ext uri="{BB962C8B-B14F-4D97-AF65-F5344CB8AC3E}">
        <p14:creationId xmlns:p14="http://schemas.microsoft.com/office/powerpoint/2010/main" val="15636063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425862"/>
            <a:ext cx="7891214" cy="659160"/>
          </a:xfrm>
        </p:spPr>
        <p:txBody>
          <a:bodyPr rtlCol="0">
            <a:normAutofit/>
          </a:bodyPr>
          <a:lstStyle/>
          <a:p>
            <a:pPr eaLnBrk="1" fontAlgn="auto" hangingPunct="1">
              <a:spcAft>
                <a:spcPts val="0"/>
              </a:spcAft>
              <a:defRPr/>
            </a:pPr>
            <a:r>
              <a:rPr lang="en-US" altLang="ja-JP" sz="3200" dirty="0" smtClean="0"/>
              <a:t>60</a:t>
            </a:r>
            <a:r>
              <a:rPr lang="ja-JP" altLang="en-US" sz="3200" dirty="0" smtClean="0"/>
              <a:t>期代 新人</a:t>
            </a:r>
            <a:r>
              <a:rPr lang="ja-JP" altLang="en-US" sz="3200" dirty="0" smtClean="0"/>
              <a:t>増えて　歓迎会</a:t>
            </a:r>
            <a:r>
              <a:rPr lang="ja-JP" altLang="en-US" sz="3200" dirty="0" smtClean="0"/>
              <a:t>もにぎやかに</a:t>
            </a:r>
            <a:endParaRPr lang="ja-JP" altLang="en-US" sz="3200" dirty="0"/>
          </a:p>
        </p:txBody>
      </p:sp>
      <p:pic>
        <p:nvPicPr>
          <p:cNvPr id="76802" name="Picture 2" descr="G:\２０１０年\春秋会新人歓迎会（６２期）100129\クイズ春秋会.JPG"/>
          <p:cNvPicPr>
            <a:picLocks noGrp="1" noChangeAspect="1" noChangeArrowheads="1"/>
          </p:cNvPicPr>
          <p:nvPr>
            <p:ph idx="1"/>
          </p:nvPr>
        </p:nvPicPr>
        <p:blipFill>
          <a:blip r:embed="rId2"/>
          <a:srcRect/>
          <a:stretch>
            <a:fillRect/>
          </a:stretch>
        </p:blipFill>
        <p:spPr>
          <a:xfrm>
            <a:off x="634379" y="1417534"/>
            <a:ext cx="3816350" cy="2862262"/>
          </a:xfrm>
        </p:spPr>
      </p:pic>
      <p:sp>
        <p:nvSpPr>
          <p:cNvPr id="4" name="タイトル 1"/>
          <p:cNvSpPr txBox="1">
            <a:spLocks/>
          </p:cNvSpPr>
          <p:nvPr/>
        </p:nvSpPr>
        <p:spPr>
          <a:xfrm>
            <a:off x="684213" y="4941888"/>
            <a:ext cx="8229600" cy="1646237"/>
          </a:xfrm>
          <a:prstGeom prst="rect">
            <a:avLst/>
          </a:prstGeom>
        </p:spPr>
        <p:txBody>
          <a:bodyPr anchor="ct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fontAlgn="auto">
              <a:spcAft>
                <a:spcPts val="0"/>
              </a:spcAft>
              <a:defRPr/>
            </a:pPr>
            <a:r>
              <a:rPr lang="en-US" altLang="ja-JP" dirty="0" smtClean="0">
                <a:solidFill>
                  <a:srgbClr val="FF0000"/>
                </a:solidFill>
              </a:rPr>
              <a:t>60</a:t>
            </a:r>
            <a:r>
              <a:rPr lang="ja-JP" altLang="en-US" dirty="0" smtClean="0">
                <a:solidFill>
                  <a:srgbClr val="FF0000"/>
                </a:solidFill>
              </a:rPr>
              <a:t>期代に入ると新人の数も増えてきました。歓迎会も、ホテルを使わないとできなくなり、にぎやかになりました。親睦委員会の活性化メンバーの力で、若手が参加して楽しい春秋会を追求するようになりました。</a:t>
            </a:r>
            <a:endParaRPr lang="ja-JP" altLang="en-US" dirty="0">
              <a:solidFill>
                <a:srgbClr val="FF0000"/>
              </a:solidFill>
            </a:endParaRPr>
          </a:p>
        </p:txBody>
      </p:sp>
      <p:pic>
        <p:nvPicPr>
          <p:cNvPr id="5" name="Picture 2" descr="G:\２０１３年\春秋会新人歓迎会\DSC03438.JPG"/>
          <p:cNvPicPr>
            <a:picLocks noChangeAspect="1" noChangeArrowheads="1"/>
          </p:cNvPicPr>
          <p:nvPr/>
        </p:nvPicPr>
        <p:blipFill>
          <a:blip r:embed="rId3"/>
          <a:srcRect/>
          <a:stretch>
            <a:fillRect/>
          </a:stretch>
        </p:blipFill>
        <p:spPr>
          <a:xfrm>
            <a:off x="3987150" y="1196752"/>
            <a:ext cx="3312864" cy="2484118"/>
          </a:xfrm>
          <a:prstGeom prst="rect">
            <a:avLst/>
          </a:prstGeom>
        </p:spPr>
      </p:pic>
      <p:pic>
        <p:nvPicPr>
          <p:cNvPr id="6" name="Picture 2" descr="C:\Users\研二郎\Desktop\春秋会60周年あゆみ写真集\春秋会ホームページ\170408e[1].jpg"/>
          <p:cNvPicPr>
            <a:picLocks noChangeAspect="1" noChangeArrowheads="1"/>
          </p:cNvPicPr>
          <p:nvPr/>
        </p:nvPicPr>
        <p:blipFill>
          <a:blip r:embed="rId4"/>
          <a:srcRect/>
          <a:stretch>
            <a:fillRect/>
          </a:stretch>
        </p:blipFill>
        <p:spPr>
          <a:xfrm>
            <a:off x="4370711" y="2303382"/>
            <a:ext cx="4464670" cy="297843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タイトル 1"/>
          <p:cNvSpPr>
            <a:spLocks noGrp="1"/>
          </p:cNvSpPr>
          <p:nvPr>
            <p:ph type="title"/>
          </p:nvPr>
        </p:nvSpPr>
        <p:spPr/>
        <p:txBody>
          <a:bodyPr/>
          <a:lstStyle/>
          <a:p>
            <a:pPr eaLnBrk="1" hangingPunct="1"/>
            <a:r>
              <a:rPr lang="ja-JP" altLang="en-US" smtClean="0"/>
              <a:t>新人歓迎旅行 浜松</a:t>
            </a:r>
          </a:p>
        </p:txBody>
      </p:sp>
      <p:pic>
        <p:nvPicPr>
          <p:cNvPr id="90114" name="Picture 2"/>
          <p:cNvPicPr>
            <a:picLocks noGrp="1" noChangeAspect="1" noChangeArrowheads="1"/>
          </p:cNvPicPr>
          <p:nvPr>
            <p:ph idx="1"/>
          </p:nvPr>
        </p:nvPicPr>
        <p:blipFill>
          <a:blip r:embed="rId2"/>
          <a:srcRect/>
          <a:stretch>
            <a:fillRect/>
          </a:stretch>
        </p:blipFill>
        <p:spPr>
          <a:xfrm>
            <a:off x="323850" y="3429000"/>
            <a:ext cx="4076700" cy="3057525"/>
          </a:xfrm>
        </p:spPr>
      </p:pic>
      <p:pic>
        <p:nvPicPr>
          <p:cNvPr id="90115" name="Picture 2"/>
          <p:cNvPicPr>
            <a:picLocks noChangeAspect="1" noChangeArrowheads="1"/>
          </p:cNvPicPr>
          <p:nvPr/>
        </p:nvPicPr>
        <p:blipFill>
          <a:blip r:embed="rId3"/>
          <a:srcRect/>
          <a:stretch>
            <a:fillRect/>
          </a:stretch>
        </p:blipFill>
        <p:spPr bwMode="auto">
          <a:xfrm>
            <a:off x="4067175" y="1517650"/>
            <a:ext cx="4608513" cy="3455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タイトル 1"/>
          <p:cNvSpPr>
            <a:spLocks noGrp="1"/>
          </p:cNvSpPr>
          <p:nvPr>
            <p:ph type="title"/>
          </p:nvPr>
        </p:nvSpPr>
        <p:spPr/>
        <p:txBody>
          <a:bodyPr/>
          <a:lstStyle/>
          <a:p>
            <a:pPr eaLnBrk="1" hangingPunct="1"/>
            <a:r>
              <a:rPr lang="ja-JP" altLang="en-US" smtClean="0"/>
              <a:t>再びベトナムへ 平成</a:t>
            </a:r>
            <a:r>
              <a:rPr lang="en-US" altLang="ja-JP" smtClean="0"/>
              <a:t>30</a:t>
            </a:r>
            <a:r>
              <a:rPr lang="ja-JP" altLang="en-US" smtClean="0"/>
              <a:t>年</a:t>
            </a:r>
          </a:p>
        </p:txBody>
      </p:sp>
      <p:pic>
        <p:nvPicPr>
          <p:cNvPr id="94211" name="Picture 2"/>
          <p:cNvPicPr>
            <a:picLocks noGrp="1" noChangeAspect="1" noChangeArrowheads="1"/>
          </p:cNvPicPr>
          <p:nvPr>
            <p:ph idx="1"/>
          </p:nvPr>
        </p:nvPicPr>
        <p:blipFill>
          <a:blip r:embed="rId2"/>
          <a:stretch>
            <a:fillRect/>
          </a:stretch>
        </p:blipFill>
        <p:spPr>
          <a:xfrm>
            <a:off x="5940152" y="2060848"/>
            <a:ext cx="2703525" cy="4038600"/>
          </a:xfrm>
        </p:spPr>
      </p:pic>
      <p:pic>
        <p:nvPicPr>
          <p:cNvPr id="94210" name="Picture 2"/>
          <p:cNvPicPr>
            <a:picLocks noChangeAspect="1" noChangeArrowheads="1"/>
          </p:cNvPicPr>
          <p:nvPr/>
        </p:nvPicPr>
        <p:blipFill>
          <a:blip r:embed="rId3"/>
          <a:srcRect/>
          <a:stretch>
            <a:fillRect/>
          </a:stretch>
        </p:blipFill>
        <p:spPr bwMode="auto">
          <a:xfrm>
            <a:off x="539750" y="1700213"/>
            <a:ext cx="5286375" cy="3524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タイトル 1"/>
          <p:cNvSpPr>
            <a:spLocks noGrp="1"/>
          </p:cNvSpPr>
          <p:nvPr>
            <p:ph type="title"/>
          </p:nvPr>
        </p:nvSpPr>
        <p:spPr/>
        <p:txBody>
          <a:bodyPr/>
          <a:lstStyle/>
          <a:p>
            <a:pPr eaLnBrk="1" hangingPunct="1"/>
            <a:r>
              <a:rPr lang="ja-JP" altLang="en-US" smtClean="0"/>
              <a:t>春秋会テニス・スキー</a:t>
            </a:r>
          </a:p>
        </p:txBody>
      </p:sp>
      <p:pic>
        <p:nvPicPr>
          <p:cNvPr id="24578" name="Picture 2"/>
          <p:cNvPicPr>
            <a:picLocks noGrp="1" noChangeAspect="1" noChangeArrowheads="1"/>
          </p:cNvPicPr>
          <p:nvPr>
            <p:ph idx="1"/>
          </p:nvPr>
        </p:nvPicPr>
        <p:blipFill>
          <a:blip r:embed="rId2"/>
          <a:srcRect/>
          <a:stretch>
            <a:fillRect/>
          </a:stretch>
        </p:blipFill>
        <p:spPr>
          <a:xfrm>
            <a:off x="468313" y="3141663"/>
            <a:ext cx="4165600" cy="2805112"/>
          </a:xfrm>
        </p:spPr>
      </p:pic>
      <p:sp>
        <p:nvSpPr>
          <p:cNvPr id="24579" name="タイトル 1"/>
          <p:cNvSpPr txBox="1">
            <a:spLocks/>
          </p:cNvSpPr>
          <p:nvPr/>
        </p:nvSpPr>
        <p:spPr bwMode="auto">
          <a:xfrm>
            <a:off x="560388" y="6327775"/>
            <a:ext cx="8229600" cy="571500"/>
          </a:xfrm>
          <a:prstGeom prst="rect">
            <a:avLst/>
          </a:prstGeom>
          <a:noFill/>
          <a:ln w="9525">
            <a:noFill/>
            <a:miter lim="800000"/>
            <a:headEnd/>
            <a:tailEnd/>
          </a:ln>
        </p:spPr>
        <p:txBody>
          <a:bodyPr anchor="ctr"/>
          <a:lstStyle/>
          <a:p>
            <a:pPr algn="ctr"/>
            <a:r>
              <a:rPr lang="ja-JP" altLang="en-US" sz="2000">
                <a:solidFill>
                  <a:srgbClr val="FF0000"/>
                </a:solidFill>
                <a:latin typeface="Calibri" pitchFamily="34" charset="0"/>
              </a:rPr>
              <a:t>若手のスポーツはやはりテニスですね</a:t>
            </a:r>
          </a:p>
        </p:txBody>
      </p:sp>
      <p:pic>
        <p:nvPicPr>
          <p:cNvPr id="24580" name="Picture 2"/>
          <p:cNvPicPr>
            <a:picLocks noChangeAspect="1" noChangeArrowheads="1"/>
          </p:cNvPicPr>
          <p:nvPr/>
        </p:nvPicPr>
        <p:blipFill>
          <a:blip r:embed="rId2"/>
          <a:srcRect/>
          <a:stretch>
            <a:fillRect/>
          </a:stretch>
        </p:blipFill>
        <p:spPr bwMode="auto">
          <a:xfrm>
            <a:off x="4098290" y="1959019"/>
            <a:ext cx="4165600" cy="2805112"/>
          </a:xfrm>
          <a:prstGeom prst="rect">
            <a:avLst/>
          </a:prstGeom>
          <a:noFill/>
          <a:ln w="9525">
            <a:noFill/>
            <a:miter lim="800000"/>
            <a:headEnd/>
            <a:tailEnd/>
          </a:ln>
        </p:spPr>
      </p:pic>
    </p:spTree>
    <p:extLst>
      <p:ext uri="{BB962C8B-B14F-4D97-AF65-F5344CB8AC3E}">
        <p14:creationId xmlns:p14="http://schemas.microsoft.com/office/powerpoint/2010/main" val="15448143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normAutofit/>
          </a:bodyPr>
          <a:lstStyle/>
          <a:p>
            <a:pPr eaLnBrk="1" fontAlgn="auto" hangingPunct="1">
              <a:spcAft>
                <a:spcPts val="0"/>
              </a:spcAft>
              <a:defRPr/>
            </a:pPr>
            <a:r>
              <a:rPr lang="ja-JP" altLang="en-US" dirty="0" smtClean="0"/>
              <a:t>春秋会ゴルフ</a:t>
            </a:r>
            <a:r>
              <a:rPr lang="en-US" altLang="ja-JP" dirty="0" smtClean="0"/>
              <a:t/>
            </a:r>
            <a:br>
              <a:rPr lang="en-US" altLang="ja-JP" dirty="0" smtClean="0"/>
            </a:br>
            <a:endParaRPr lang="ja-JP" altLang="en-US" dirty="0"/>
          </a:p>
        </p:txBody>
      </p:sp>
      <p:pic>
        <p:nvPicPr>
          <p:cNvPr id="25602" name="Picture 2"/>
          <p:cNvPicPr>
            <a:picLocks noGrp="1" noChangeAspect="1" noChangeArrowheads="1"/>
          </p:cNvPicPr>
          <p:nvPr>
            <p:ph idx="1"/>
          </p:nvPr>
        </p:nvPicPr>
        <p:blipFill>
          <a:blip r:embed="rId2"/>
          <a:srcRect/>
          <a:stretch>
            <a:fillRect/>
          </a:stretch>
        </p:blipFill>
        <p:spPr>
          <a:xfrm>
            <a:off x="1331913" y="1430815"/>
            <a:ext cx="5904383" cy="4428648"/>
          </a:xfrm>
        </p:spPr>
      </p:pic>
      <p:sp>
        <p:nvSpPr>
          <p:cNvPr id="4" name="タイトル 1"/>
          <p:cNvSpPr txBox="1">
            <a:spLocks/>
          </p:cNvSpPr>
          <p:nvPr/>
        </p:nvSpPr>
        <p:spPr>
          <a:xfrm>
            <a:off x="468313" y="5888038"/>
            <a:ext cx="8229600" cy="719137"/>
          </a:xfrm>
          <a:prstGeom prst="rect">
            <a:avLst/>
          </a:prstGeom>
        </p:spPr>
        <p:txBody>
          <a:bodyPr anchor="ctr">
            <a:normAutofit fontScale="975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fontAlgn="auto">
              <a:spcAft>
                <a:spcPts val="0"/>
              </a:spcAft>
              <a:defRPr/>
            </a:pPr>
            <a:r>
              <a:rPr lang="ja-JP" altLang="en-US" sz="2000" dirty="0" smtClean="0">
                <a:solidFill>
                  <a:srgbClr val="FF0000"/>
                </a:solidFill>
              </a:rPr>
              <a:t>ゴルフ人口は他に比べると少ないですね</a:t>
            </a:r>
            <a:endParaRPr lang="ja-JP" altLang="en-US" sz="2000" dirty="0">
              <a:solidFill>
                <a:srgbClr val="FF0000"/>
              </a:solidFill>
            </a:endParaRPr>
          </a:p>
        </p:txBody>
      </p:sp>
    </p:spTree>
    <p:extLst>
      <p:ext uri="{BB962C8B-B14F-4D97-AF65-F5344CB8AC3E}">
        <p14:creationId xmlns:p14="http://schemas.microsoft.com/office/powerpoint/2010/main" val="27119264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タイトル 1"/>
          <p:cNvSpPr>
            <a:spLocks noGrp="1"/>
          </p:cNvSpPr>
          <p:nvPr>
            <p:ph type="title"/>
          </p:nvPr>
        </p:nvSpPr>
        <p:spPr>
          <a:xfrm>
            <a:off x="611560" y="368396"/>
            <a:ext cx="7406640" cy="1356360"/>
          </a:xfrm>
        </p:spPr>
        <p:txBody>
          <a:bodyPr>
            <a:normAutofit/>
          </a:bodyPr>
          <a:lstStyle/>
          <a:p>
            <a:r>
              <a:rPr lang="ja-JP" altLang="en-US" dirty="0" smtClean="0"/>
              <a:t>結成の中心になった</a:t>
            </a:r>
            <a:r>
              <a:rPr lang="ja-JP" altLang="en-US" dirty="0" smtClean="0"/>
              <a:t>人々</a:t>
            </a:r>
            <a:endParaRPr lang="ja-JP" altLang="en-US" dirty="0" smtClean="0"/>
          </a:p>
        </p:txBody>
      </p:sp>
      <p:sp>
        <p:nvSpPr>
          <p:cNvPr id="3" name="コンテンツ プレースホルダー 2"/>
          <p:cNvSpPr>
            <a:spLocks noGrp="1"/>
          </p:cNvSpPr>
          <p:nvPr>
            <p:ph idx="1"/>
          </p:nvPr>
        </p:nvSpPr>
        <p:spPr>
          <a:xfrm>
            <a:off x="468313" y="5157788"/>
            <a:ext cx="8505825" cy="1255712"/>
          </a:xfrm>
        </p:spPr>
        <p:txBody>
          <a:bodyPr rtlCol="0">
            <a:normAutofit fontScale="92500" lnSpcReduction="10000"/>
          </a:bodyPr>
          <a:lstStyle/>
          <a:p>
            <a:pPr marL="0" indent="0">
              <a:buNone/>
              <a:defRPr/>
            </a:pPr>
            <a:r>
              <a:rPr lang="ja-JP" altLang="en-US" dirty="0">
                <a:solidFill>
                  <a:srgbClr val="002060"/>
                </a:solidFill>
                <a:latin typeface="ＭＳ Ｐゴシック" panose="020B0600070205080204" pitchFamily="50" charset="-128"/>
                <a:ea typeface="ＭＳ Ｐゴシック" panose="020B0600070205080204" pitchFamily="50" charset="-128"/>
              </a:rPr>
              <a:t>４　</a:t>
            </a:r>
            <a:r>
              <a:rPr lang="ja-JP" altLang="en-US" dirty="0" smtClean="0">
                <a:solidFill>
                  <a:srgbClr val="002060"/>
                </a:solidFill>
                <a:latin typeface="ＭＳ Ｐゴシック" panose="020B0600070205080204" pitchFamily="50" charset="-128"/>
                <a:ea typeface="ＭＳ Ｐゴシック" panose="020B0600070205080204" pitchFamily="50" charset="-128"/>
              </a:rPr>
              <a:t>司法</a:t>
            </a:r>
            <a:r>
              <a:rPr lang="ja-JP" altLang="en-US" dirty="0">
                <a:solidFill>
                  <a:srgbClr val="002060"/>
                </a:solidFill>
                <a:latin typeface="ＭＳ Ｐゴシック" panose="020B0600070205080204" pitchFamily="50" charset="-128"/>
                <a:ea typeface="ＭＳ Ｐゴシック" panose="020B0600070205080204" pitchFamily="50" charset="-128"/>
              </a:rPr>
              <a:t>修習</a:t>
            </a:r>
            <a:r>
              <a:rPr lang="en-US" altLang="ja-JP" dirty="0">
                <a:solidFill>
                  <a:srgbClr val="002060"/>
                </a:solidFill>
                <a:latin typeface="ＭＳ Ｐゴシック" panose="020B0600070205080204" pitchFamily="50" charset="-128"/>
                <a:ea typeface="ＭＳ Ｐゴシック" panose="020B0600070205080204" pitchFamily="50" charset="-128"/>
              </a:rPr>
              <a:t>3</a:t>
            </a:r>
            <a:r>
              <a:rPr lang="ja-JP" altLang="en-US" dirty="0">
                <a:solidFill>
                  <a:srgbClr val="002060"/>
                </a:solidFill>
                <a:latin typeface="ＭＳ Ｐゴシック" panose="020B0600070205080204" pitchFamily="50" charset="-128"/>
                <a:ea typeface="ＭＳ Ｐゴシック" panose="020B0600070205080204" pitchFamily="50" charset="-128"/>
              </a:rPr>
              <a:t>期の弁護士</a:t>
            </a:r>
            <a:r>
              <a:rPr lang="en-US" altLang="ja-JP" dirty="0">
                <a:solidFill>
                  <a:srgbClr val="002060"/>
                </a:solidFill>
                <a:latin typeface="ＭＳ Ｐゴシック" panose="020B0600070205080204" pitchFamily="50" charset="-128"/>
                <a:ea typeface="ＭＳ Ｐゴシック" panose="020B0600070205080204" pitchFamily="50" charset="-128"/>
              </a:rPr>
              <a:t>13</a:t>
            </a:r>
            <a:r>
              <a:rPr lang="ja-JP" altLang="en-US" dirty="0">
                <a:solidFill>
                  <a:srgbClr val="002060"/>
                </a:solidFill>
                <a:latin typeface="ＭＳ Ｐゴシック" panose="020B0600070205080204" pitchFamily="50" charset="-128"/>
                <a:ea typeface="ＭＳ Ｐゴシック" panose="020B0600070205080204" pitchFamily="50" charset="-128"/>
              </a:rPr>
              <a:t>名が発起人となって、</a:t>
            </a:r>
            <a:r>
              <a:rPr lang="en-US" altLang="ja-JP" dirty="0">
                <a:solidFill>
                  <a:srgbClr val="002060"/>
                </a:solidFill>
                <a:latin typeface="ＭＳ Ｐゴシック" panose="020B0600070205080204" pitchFamily="50" charset="-128"/>
                <a:ea typeface="ＭＳ Ｐゴシック" panose="020B0600070205080204" pitchFamily="50" charset="-128"/>
              </a:rPr>
              <a:t>2</a:t>
            </a:r>
            <a:r>
              <a:rPr lang="ja-JP" altLang="en-US" dirty="0">
                <a:solidFill>
                  <a:srgbClr val="002060"/>
                </a:solidFill>
                <a:latin typeface="ＭＳ Ｐゴシック" panose="020B0600070205080204" pitchFamily="50" charset="-128"/>
                <a:ea typeface="ＭＳ Ｐゴシック" panose="020B0600070205080204" pitchFamily="50" charset="-128"/>
              </a:rPr>
              <a:t>期から弁護士登録したての</a:t>
            </a:r>
            <a:r>
              <a:rPr lang="en-US" altLang="ja-JP" dirty="0">
                <a:solidFill>
                  <a:srgbClr val="002060"/>
                </a:solidFill>
                <a:latin typeface="ＭＳ Ｐゴシック" panose="020B0600070205080204" pitchFamily="50" charset="-128"/>
                <a:ea typeface="ＭＳ Ｐゴシック" panose="020B0600070205080204" pitchFamily="50" charset="-128"/>
              </a:rPr>
              <a:t>10</a:t>
            </a:r>
            <a:r>
              <a:rPr lang="ja-JP" altLang="en-US" dirty="0">
                <a:solidFill>
                  <a:srgbClr val="002060"/>
                </a:solidFill>
                <a:latin typeface="ＭＳ Ｐゴシック" panose="020B0600070205080204" pitchFamily="50" charset="-128"/>
                <a:ea typeface="ＭＳ Ｐゴシック" panose="020B0600070205080204" pitchFamily="50" charset="-128"/>
              </a:rPr>
              <a:t>期まで、 </a:t>
            </a:r>
            <a:r>
              <a:rPr lang="en-US" altLang="ja-JP" dirty="0">
                <a:solidFill>
                  <a:srgbClr val="002060"/>
                </a:solidFill>
                <a:latin typeface="ＭＳ Ｐゴシック" panose="020B0600070205080204" pitchFamily="50" charset="-128"/>
                <a:ea typeface="ＭＳ Ｐゴシック" panose="020B0600070205080204" pitchFamily="50" charset="-128"/>
              </a:rPr>
              <a:t>60</a:t>
            </a:r>
            <a:r>
              <a:rPr lang="ja-JP" altLang="en-US" dirty="0">
                <a:solidFill>
                  <a:srgbClr val="002060"/>
                </a:solidFill>
                <a:latin typeface="ＭＳ Ｐゴシック" panose="020B0600070205080204" pitchFamily="50" charset="-128"/>
                <a:ea typeface="ＭＳ Ｐゴシック" panose="020B0600070205080204" pitchFamily="50" charset="-128"/>
              </a:rPr>
              <a:t>名の若手の会員が結成に参加しました。</a:t>
            </a:r>
          </a:p>
          <a:p>
            <a:pPr marL="0" indent="0">
              <a:buNone/>
              <a:defRPr/>
            </a:pPr>
            <a:r>
              <a:rPr lang="ja-JP" altLang="en-US" dirty="0">
                <a:solidFill>
                  <a:srgbClr val="002060"/>
                </a:solidFill>
                <a:latin typeface="ＭＳ Ｐゴシック" panose="020B0600070205080204" pitchFamily="50" charset="-128"/>
                <a:ea typeface="ＭＳ Ｐゴシック" panose="020B0600070205080204" pitchFamily="50" charset="-128"/>
              </a:rPr>
              <a:t>５　当時の大阪弁護士会の会員数が</a:t>
            </a:r>
            <a:r>
              <a:rPr lang="en-US" altLang="ja-JP" dirty="0">
                <a:solidFill>
                  <a:srgbClr val="002060"/>
                </a:solidFill>
                <a:latin typeface="ＭＳ Ｐゴシック" panose="020B0600070205080204" pitchFamily="50" charset="-128"/>
                <a:ea typeface="ＭＳ Ｐゴシック" panose="020B0600070205080204" pitchFamily="50" charset="-128"/>
              </a:rPr>
              <a:t>696</a:t>
            </a:r>
            <a:r>
              <a:rPr lang="ja-JP" altLang="en-US" dirty="0">
                <a:solidFill>
                  <a:srgbClr val="002060"/>
                </a:solidFill>
                <a:latin typeface="ＭＳ Ｐゴシック" panose="020B0600070205080204" pitchFamily="50" charset="-128"/>
                <a:ea typeface="ＭＳ Ｐゴシック" panose="020B0600070205080204" pitchFamily="50" charset="-128"/>
              </a:rPr>
              <a:t>名で、他の会派におられた方々や無所属の方々が集まり、新しい会派として設立されました。</a:t>
            </a:r>
          </a:p>
          <a:p>
            <a:pPr marL="0" indent="0" eaLnBrk="1" fontAlgn="auto" hangingPunct="1">
              <a:spcAft>
                <a:spcPts val="0"/>
              </a:spcAft>
              <a:buFont typeface="Arial" panose="020B0604020202020204" pitchFamily="34" charset="0"/>
              <a:buNone/>
              <a:defRPr/>
            </a:pPr>
            <a:endParaRPr lang="ja-JP" altLang="en-US" dirty="0">
              <a:solidFill>
                <a:srgbClr val="002060"/>
              </a:solidFill>
              <a:latin typeface="ＭＳ Ｐゴシック" panose="020B0600070205080204" pitchFamily="50" charset="-128"/>
              <a:ea typeface="ＭＳ Ｐゴシック" panose="020B0600070205080204" pitchFamily="50" charset="-128"/>
            </a:endParaRPr>
          </a:p>
        </p:txBody>
      </p:sp>
      <p:pic>
        <p:nvPicPr>
          <p:cNvPr id="15363" name="Picture 6"/>
          <p:cNvPicPr>
            <a:picLocks noChangeAspect="1" noChangeArrowheads="1"/>
          </p:cNvPicPr>
          <p:nvPr/>
        </p:nvPicPr>
        <p:blipFill>
          <a:blip r:embed="rId2"/>
          <a:srcRect/>
          <a:stretch>
            <a:fillRect/>
          </a:stretch>
        </p:blipFill>
        <p:spPr bwMode="auto">
          <a:xfrm>
            <a:off x="798513" y="1609725"/>
            <a:ext cx="1873250" cy="3135313"/>
          </a:xfrm>
          <a:prstGeom prst="rect">
            <a:avLst/>
          </a:prstGeom>
          <a:noFill/>
          <a:ln w="9525">
            <a:noFill/>
            <a:miter lim="800000"/>
            <a:headEnd/>
            <a:tailEnd/>
          </a:ln>
        </p:spPr>
      </p:pic>
      <p:pic>
        <p:nvPicPr>
          <p:cNvPr id="15364" name="Picture 6"/>
          <p:cNvPicPr>
            <a:picLocks noChangeAspect="1" noChangeArrowheads="1"/>
          </p:cNvPicPr>
          <p:nvPr/>
        </p:nvPicPr>
        <p:blipFill>
          <a:blip r:embed="rId3"/>
          <a:srcRect/>
          <a:stretch>
            <a:fillRect/>
          </a:stretch>
        </p:blipFill>
        <p:spPr bwMode="auto">
          <a:xfrm>
            <a:off x="3635375" y="1700213"/>
            <a:ext cx="1981200" cy="3178175"/>
          </a:xfrm>
          <a:prstGeom prst="rect">
            <a:avLst/>
          </a:prstGeom>
          <a:noFill/>
          <a:ln w="9525">
            <a:noFill/>
            <a:miter lim="800000"/>
            <a:headEnd/>
            <a:tailEnd/>
          </a:ln>
        </p:spPr>
      </p:pic>
      <p:pic>
        <p:nvPicPr>
          <p:cNvPr id="15365" name="Picture 6"/>
          <p:cNvPicPr>
            <a:picLocks noChangeAspect="1" noChangeArrowheads="1"/>
          </p:cNvPicPr>
          <p:nvPr/>
        </p:nvPicPr>
        <p:blipFill>
          <a:blip r:embed="rId4"/>
          <a:srcRect/>
          <a:stretch>
            <a:fillRect/>
          </a:stretch>
        </p:blipFill>
        <p:spPr bwMode="auto">
          <a:xfrm>
            <a:off x="6659563" y="1603375"/>
            <a:ext cx="1855787" cy="3373438"/>
          </a:xfrm>
          <a:prstGeom prst="rect">
            <a:avLst/>
          </a:prstGeom>
          <a:noFill/>
          <a:ln w="9525">
            <a:noFill/>
            <a:miter lim="800000"/>
            <a:headEnd/>
            <a:tailEnd/>
          </a:ln>
        </p:spPr>
      </p:pic>
      <p:sp>
        <p:nvSpPr>
          <p:cNvPr id="2" name="正方形/長方形 1"/>
          <p:cNvSpPr/>
          <p:nvPr/>
        </p:nvSpPr>
        <p:spPr>
          <a:xfrm>
            <a:off x="2227116" y="1537696"/>
            <a:ext cx="4464496" cy="576064"/>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dirty="0">
                <a:latin typeface="ＭＳ Ｐゴシック" panose="020B0600070205080204" pitchFamily="50" charset="-128"/>
                <a:ea typeface="ＭＳ Ｐゴシック" panose="020B0600070205080204" pitchFamily="50" charset="-128"/>
              </a:rPr>
              <a:t>結成の中心になった人々</a:t>
            </a:r>
            <a:r>
              <a:rPr lang="en-US" altLang="ja-JP" dirty="0">
                <a:latin typeface="ＭＳ Ｐゴシック" panose="020B0600070205080204" pitchFamily="50" charset="-128"/>
                <a:ea typeface="ＭＳ Ｐゴシック" panose="020B0600070205080204" pitchFamily="50" charset="-128"/>
              </a:rPr>
              <a:t>•</a:t>
            </a:r>
            <a:r>
              <a:rPr lang="ja-JP" altLang="en-US" dirty="0">
                <a:latin typeface="ＭＳ Ｐゴシック" panose="020B0600070205080204" pitchFamily="50" charset="-128"/>
                <a:ea typeface="ＭＳ Ｐゴシック" panose="020B0600070205080204" pitchFamily="50" charset="-128"/>
              </a:rPr>
              <a:t>代表的な会員</a:t>
            </a:r>
            <a:r>
              <a:rPr lang="en-US" altLang="ja-JP" dirty="0">
                <a:latin typeface="ＭＳ Ｐゴシック" panose="020B0600070205080204" pitchFamily="50" charset="-128"/>
                <a:ea typeface="ＭＳ Ｐゴシック" panose="020B0600070205080204" pitchFamily="50" charset="-128"/>
              </a:rPr>
              <a:t>3</a:t>
            </a:r>
            <a:r>
              <a:rPr lang="ja-JP" altLang="en-US" dirty="0">
                <a:latin typeface="ＭＳ Ｐゴシック" panose="020B0600070205080204" pitchFamily="50" charset="-128"/>
                <a:ea typeface="ＭＳ Ｐゴシック" panose="020B0600070205080204" pitchFamily="50" charset="-128"/>
              </a:rPr>
              <a:t>名の写真と</a:t>
            </a:r>
            <a:r>
              <a:rPr lang="ja-JP" altLang="en-US" dirty="0" smtClean="0">
                <a:latin typeface="ＭＳ Ｐゴシック" panose="020B0600070205080204" pitchFamily="50" charset="-128"/>
                <a:ea typeface="ＭＳ Ｐゴシック" panose="020B0600070205080204" pitchFamily="50" charset="-128"/>
              </a:rPr>
              <a:t>言葉</a:t>
            </a:r>
            <a:endParaRPr kumimoji="1" lang="ja-JP" altLang="en-US" dirty="0">
              <a:latin typeface="ＭＳ Ｐゴシック" panose="020B0600070205080204" pitchFamily="50" charset="-128"/>
              <a:ea typeface="ＭＳ Ｐゴシック" panose="020B0600070205080204" pitchFamily="50" charset="-128"/>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normAutofit/>
          </a:bodyPr>
          <a:lstStyle/>
          <a:p>
            <a:pPr eaLnBrk="1" fontAlgn="auto" hangingPunct="1">
              <a:spcAft>
                <a:spcPts val="0"/>
              </a:spcAft>
              <a:defRPr/>
            </a:pPr>
            <a:r>
              <a:rPr lang="ja-JP" altLang="en-US" dirty="0" smtClean="0"/>
              <a:t>親睦活動の活性化</a:t>
            </a:r>
            <a:r>
              <a:rPr lang="en-US" altLang="ja-JP" dirty="0" smtClean="0"/>
              <a:t/>
            </a:r>
            <a:br>
              <a:rPr lang="en-US" altLang="ja-JP" dirty="0" smtClean="0"/>
            </a:br>
            <a:r>
              <a:rPr lang="ja-JP" altLang="en-US" dirty="0" smtClean="0"/>
              <a:t> </a:t>
            </a:r>
            <a:endParaRPr lang="ja-JP" altLang="en-US" dirty="0"/>
          </a:p>
        </p:txBody>
      </p:sp>
      <p:sp>
        <p:nvSpPr>
          <p:cNvPr id="80900" name="コンテンツ プレースホルダー 2"/>
          <p:cNvSpPr>
            <a:spLocks noGrp="1"/>
          </p:cNvSpPr>
          <p:nvPr>
            <p:ph idx="1"/>
          </p:nvPr>
        </p:nvSpPr>
        <p:spPr>
          <a:xfrm>
            <a:off x="468313" y="5630863"/>
            <a:ext cx="8229600" cy="1039812"/>
          </a:xfrm>
        </p:spPr>
        <p:txBody>
          <a:bodyPr>
            <a:normAutofit fontScale="92500"/>
          </a:bodyPr>
          <a:lstStyle/>
          <a:p>
            <a:pPr marL="0" indent="0" eaLnBrk="1" hangingPunct="1">
              <a:buFont typeface="Arial" charset="0"/>
              <a:buNone/>
            </a:pPr>
            <a:r>
              <a:rPr lang="ja-JP" altLang="en-US" sz="2800" smtClean="0">
                <a:solidFill>
                  <a:srgbClr val="FF0000"/>
                </a:solidFill>
              </a:rPr>
              <a:t>親睦活動は、小橋るりさんと小野昌史さんのコンビが工夫を凝らして活性化をはかっていただきました</a:t>
            </a:r>
          </a:p>
        </p:txBody>
      </p:sp>
      <p:pic>
        <p:nvPicPr>
          <p:cNvPr id="80898" name="Picture 3"/>
          <p:cNvPicPr>
            <a:picLocks noChangeAspect="1" noChangeArrowheads="1"/>
          </p:cNvPicPr>
          <p:nvPr/>
        </p:nvPicPr>
        <p:blipFill>
          <a:blip r:embed="rId2"/>
          <a:srcRect/>
          <a:stretch>
            <a:fillRect/>
          </a:stretch>
        </p:blipFill>
        <p:spPr bwMode="auto">
          <a:xfrm>
            <a:off x="4859338" y="2205038"/>
            <a:ext cx="3228975" cy="3451225"/>
          </a:xfrm>
          <a:prstGeom prst="rect">
            <a:avLst/>
          </a:prstGeom>
          <a:noFill/>
          <a:ln w="9525">
            <a:noFill/>
            <a:miter lim="800000"/>
            <a:headEnd/>
            <a:tailEnd/>
          </a:ln>
        </p:spPr>
      </p:pic>
      <p:pic>
        <p:nvPicPr>
          <p:cNvPr id="80899" name="Picture 4" descr="C:\Users\研二郎\Desktop\春秋会60周年あゆみ写真集\春秋会ホームページ\IMG_0537[1].jpg"/>
          <p:cNvPicPr>
            <a:picLocks noChangeAspect="1" noChangeArrowheads="1"/>
          </p:cNvPicPr>
          <p:nvPr/>
        </p:nvPicPr>
        <p:blipFill>
          <a:blip r:embed="rId3"/>
          <a:srcRect/>
          <a:stretch>
            <a:fillRect/>
          </a:stretch>
        </p:blipFill>
        <p:spPr bwMode="auto">
          <a:xfrm>
            <a:off x="611188" y="1844675"/>
            <a:ext cx="3313112" cy="2484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タイトル 1"/>
          <p:cNvSpPr>
            <a:spLocks noGrp="1"/>
          </p:cNvSpPr>
          <p:nvPr>
            <p:ph type="title"/>
          </p:nvPr>
        </p:nvSpPr>
        <p:spPr>
          <a:xfrm>
            <a:off x="656116" y="332656"/>
            <a:ext cx="3339820" cy="1356360"/>
          </a:xfrm>
        </p:spPr>
        <p:txBody>
          <a:bodyPr>
            <a:noAutofit/>
          </a:bodyPr>
          <a:lstStyle/>
          <a:p>
            <a:pPr eaLnBrk="1" hangingPunct="1"/>
            <a:r>
              <a:rPr lang="ja-JP" altLang="en-US" sz="2800" dirty="0" smtClean="0"/>
              <a:t>ビアパーティも若手がたくさん参加</a:t>
            </a:r>
          </a:p>
        </p:txBody>
      </p:sp>
      <p:pic>
        <p:nvPicPr>
          <p:cNvPr id="81922" name="Picture 2" descr="G:\２０１２年\春秋会ビアパーティ120728\DSC02501.JPG"/>
          <p:cNvPicPr>
            <a:picLocks noGrp="1" noChangeAspect="1" noChangeArrowheads="1"/>
          </p:cNvPicPr>
          <p:nvPr>
            <p:ph idx="1"/>
          </p:nvPr>
        </p:nvPicPr>
        <p:blipFill>
          <a:blip r:embed="rId2"/>
          <a:srcRect/>
          <a:stretch>
            <a:fillRect/>
          </a:stretch>
        </p:blipFill>
        <p:spPr>
          <a:xfrm>
            <a:off x="448145" y="1772816"/>
            <a:ext cx="6192688" cy="4644168"/>
          </a:xfrm>
        </p:spPr>
      </p:pic>
      <p:pic>
        <p:nvPicPr>
          <p:cNvPr id="4" name="Picture 2"/>
          <p:cNvPicPr>
            <a:picLocks noChangeAspect="1" noChangeArrowheads="1"/>
          </p:cNvPicPr>
          <p:nvPr/>
        </p:nvPicPr>
        <p:blipFill>
          <a:blip r:embed="rId3"/>
          <a:stretch>
            <a:fillRect/>
          </a:stretch>
        </p:blipFill>
        <p:spPr>
          <a:xfrm>
            <a:off x="4359436" y="692696"/>
            <a:ext cx="4313559" cy="2875706"/>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タイトル 1"/>
          <p:cNvSpPr>
            <a:spLocks noGrp="1"/>
          </p:cNvSpPr>
          <p:nvPr>
            <p:ph type="title"/>
          </p:nvPr>
        </p:nvSpPr>
        <p:spPr/>
        <p:txBody>
          <a:bodyPr/>
          <a:lstStyle/>
          <a:p>
            <a:pPr eaLnBrk="1" hangingPunct="1"/>
            <a:r>
              <a:rPr lang="ja-JP" altLang="en-US" smtClean="0"/>
              <a:t>甲子園阪神観戦ツアー</a:t>
            </a:r>
          </a:p>
        </p:txBody>
      </p:sp>
      <p:pic>
        <p:nvPicPr>
          <p:cNvPr id="83970" name="Picture 2"/>
          <p:cNvPicPr>
            <a:picLocks noGrp="1" noChangeAspect="1" noChangeArrowheads="1"/>
          </p:cNvPicPr>
          <p:nvPr>
            <p:ph idx="1"/>
          </p:nvPr>
        </p:nvPicPr>
        <p:blipFill>
          <a:blip r:embed="rId2"/>
          <a:srcRect/>
          <a:stretch>
            <a:fillRect/>
          </a:stretch>
        </p:blipFill>
        <p:spPr>
          <a:xfrm>
            <a:off x="684213" y="2924175"/>
            <a:ext cx="4103687" cy="3079750"/>
          </a:xfrm>
        </p:spPr>
      </p:pic>
      <p:pic>
        <p:nvPicPr>
          <p:cNvPr id="83971" name="Picture 2"/>
          <p:cNvPicPr>
            <a:picLocks noChangeAspect="1" noChangeArrowheads="1"/>
          </p:cNvPicPr>
          <p:nvPr/>
        </p:nvPicPr>
        <p:blipFill>
          <a:blip r:embed="rId3"/>
          <a:srcRect/>
          <a:stretch>
            <a:fillRect/>
          </a:stretch>
        </p:blipFill>
        <p:spPr bwMode="auto">
          <a:xfrm>
            <a:off x="5148263" y="1495425"/>
            <a:ext cx="3716337" cy="2479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タイトル 1"/>
          <p:cNvSpPr>
            <a:spLocks noGrp="1"/>
          </p:cNvSpPr>
          <p:nvPr>
            <p:ph type="title"/>
          </p:nvPr>
        </p:nvSpPr>
        <p:spPr>
          <a:xfrm>
            <a:off x="441461" y="393576"/>
            <a:ext cx="4167553" cy="371128"/>
          </a:xfrm>
        </p:spPr>
        <p:txBody>
          <a:bodyPr>
            <a:noAutofit/>
          </a:bodyPr>
          <a:lstStyle/>
          <a:p>
            <a:pPr eaLnBrk="1" hangingPunct="1"/>
            <a:r>
              <a:rPr lang="ja-JP" altLang="en-US" sz="2800" dirty="0" smtClean="0"/>
              <a:t>ウイスキー工場見学</a:t>
            </a:r>
          </a:p>
        </p:txBody>
      </p:sp>
      <p:pic>
        <p:nvPicPr>
          <p:cNvPr id="87042" name="Picture 2" descr="C:\Users\研二郎\Desktop\春秋会60周年あゆみ写真集\春秋会ホームページ\写真８-1[1].jpg"/>
          <p:cNvPicPr>
            <a:picLocks noGrp="1" noChangeAspect="1" noChangeArrowheads="1"/>
          </p:cNvPicPr>
          <p:nvPr>
            <p:ph idx="1"/>
          </p:nvPr>
        </p:nvPicPr>
        <p:blipFill>
          <a:blip r:embed="rId2"/>
          <a:srcRect/>
          <a:stretch>
            <a:fillRect/>
          </a:stretch>
        </p:blipFill>
        <p:spPr>
          <a:xfrm>
            <a:off x="441461" y="1052736"/>
            <a:ext cx="4619625" cy="3095625"/>
          </a:xfrm>
        </p:spPr>
      </p:pic>
      <p:pic>
        <p:nvPicPr>
          <p:cNvPr id="87043" name="Picture 2" descr="http://osaka-shunjyu-kai.com/wp-content/uploads/2018/01/170406e.jpg"/>
          <p:cNvPicPr>
            <a:picLocks noChangeAspect="1" noChangeArrowheads="1"/>
          </p:cNvPicPr>
          <p:nvPr/>
        </p:nvPicPr>
        <p:blipFill>
          <a:blip r:embed="rId3"/>
          <a:srcRect/>
          <a:stretch>
            <a:fillRect/>
          </a:stretch>
        </p:blipFill>
        <p:spPr bwMode="auto">
          <a:xfrm>
            <a:off x="673100" y="2132856"/>
            <a:ext cx="3408363" cy="4521200"/>
          </a:xfrm>
          <a:prstGeom prst="rect">
            <a:avLst/>
          </a:prstGeom>
          <a:noFill/>
          <a:ln w="9525">
            <a:noFill/>
            <a:miter lim="800000"/>
            <a:headEnd/>
            <a:tailEnd/>
          </a:ln>
        </p:spPr>
      </p:pic>
      <p:sp>
        <p:nvSpPr>
          <p:cNvPr id="5" name="タイトル 1"/>
          <p:cNvSpPr txBox="1">
            <a:spLocks/>
          </p:cNvSpPr>
          <p:nvPr/>
        </p:nvSpPr>
        <p:spPr>
          <a:xfrm>
            <a:off x="5279362" y="404664"/>
            <a:ext cx="3498726" cy="58715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4000" kern="1200">
                <a:solidFill>
                  <a:schemeClr val="accent1"/>
                </a:solidFill>
                <a:latin typeface="+mj-lt"/>
                <a:ea typeface="+mj-ea"/>
                <a:cs typeface="+mj-cs"/>
              </a:defRPr>
            </a:lvl1pPr>
          </a:lstStyle>
          <a:p>
            <a:pPr fontAlgn="auto">
              <a:spcAft>
                <a:spcPts val="0"/>
              </a:spcAft>
            </a:pPr>
            <a:r>
              <a:rPr lang="ja-JP" altLang="en-US" sz="2800" smtClean="0"/>
              <a:t>春秋会ワインの夕べ</a:t>
            </a:r>
            <a:endParaRPr lang="ja-JP" altLang="en-US" sz="2800" dirty="0" smtClean="0"/>
          </a:p>
        </p:txBody>
      </p:sp>
      <p:pic>
        <p:nvPicPr>
          <p:cNvPr id="6" name="Picture 2"/>
          <p:cNvPicPr>
            <a:picLocks noChangeAspect="1" noChangeArrowheads="1"/>
          </p:cNvPicPr>
          <p:nvPr/>
        </p:nvPicPr>
        <p:blipFill>
          <a:blip r:embed="rId4"/>
          <a:srcRect/>
          <a:stretch>
            <a:fillRect/>
          </a:stretch>
        </p:blipFill>
        <p:spPr>
          <a:xfrm>
            <a:off x="4616953" y="3429000"/>
            <a:ext cx="4129087" cy="3095625"/>
          </a:xfrm>
          <a:prstGeom prst="rect">
            <a:avLst/>
          </a:prstGeom>
        </p:spPr>
      </p:pic>
      <p:pic>
        <p:nvPicPr>
          <p:cNvPr id="7" name="Picture 2"/>
          <p:cNvPicPr>
            <a:picLocks noChangeAspect="1" noChangeArrowheads="1"/>
          </p:cNvPicPr>
          <p:nvPr/>
        </p:nvPicPr>
        <p:blipFill>
          <a:blip r:embed="rId5"/>
          <a:srcRect/>
          <a:stretch>
            <a:fillRect/>
          </a:stretch>
        </p:blipFill>
        <p:spPr bwMode="auto">
          <a:xfrm>
            <a:off x="4609014" y="1063824"/>
            <a:ext cx="4144963" cy="310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タイトル 1"/>
          <p:cNvSpPr>
            <a:spLocks noGrp="1"/>
          </p:cNvSpPr>
          <p:nvPr>
            <p:ph type="title"/>
          </p:nvPr>
        </p:nvSpPr>
        <p:spPr/>
        <p:txBody>
          <a:bodyPr/>
          <a:lstStyle/>
          <a:p>
            <a:pPr eaLnBrk="1" hangingPunct="1"/>
            <a:r>
              <a:rPr lang="ja-JP" altLang="en-US" smtClean="0"/>
              <a:t>繁昌亭落語鑑賞</a:t>
            </a:r>
          </a:p>
        </p:txBody>
      </p:sp>
      <p:pic>
        <p:nvPicPr>
          <p:cNvPr id="84994" name="Picture 2"/>
          <p:cNvPicPr>
            <a:picLocks noGrp="1" noChangeAspect="1" noChangeArrowheads="1"/>
          </p:cNvPicPr>
          <p:nvPr>
            <p:ph idx="1"/>
          </p:nvPr>
        </p:nvPicPr>
        <p:blipFill>
          <a:blip r:embed="rId2"/>
          <a:srcRect/>
          <a:stretch>
            <a:fillRect/>
          </a:stretch>
        </p:blipFill>
        <p:spPr>
          <a:xfrm>
            <a:off x="3851275" y="1576388"/>
            <a:ext cx="4897438" cy="3673475"/>
          </a:xfrm>
        </p:spPr>
      </p:pic>
      <p:pic>
        <p:nvPicPr>
          <p:cNvPr id="84995" name="Picture 2" descr="C:\Users\研二郎\Desktop\春秋会60周年あゆみ写真集\春秋会ホームページ\kobashi-t[1].jpg"/>
          <p:cNvPicPr>
            <a:picLocks noChangeAspect="1" noChangeArrowheads="1"/>
          </p:cNvPicPr>
          <p:nvPr/>
        </p:nvPicPr>
        <p:blipFill>
          <a:blip r:embed="rId3"/>
          <a:srcRect/>
          <a:stretch>
            <a:fillRect/>
          </a:stretch>
        </p:blipFill>
        <p:spPr bwMode="auto">
          <a:xfrm>
            <a:off x="715963" y="3860800"/>
            <a:ext cx="3711575" cy="2776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タイトル 1"/>
          <p:cNvSpPr>
            <a:spLocks noGrp="1"/>
          </p:cNvSpPr>
          <p:nvPr>
            <p:ph type="title"/>
          </p:nvPr>
        </p:nvSpPr>
        <p:spPr>
          <a:xfrm>
            <a:off x="323528" y="200432"/>
            <a:ext cx="7406640" cy="1356360"/>
          </a:xfrm>
        </p:spPr>
        <p:txBody>
          <a:bodyPr/>
          <a:lstStyle/>
          <a:p>
            <a:pPr eaLnBrk="1" hangingPunct="1"/>
            <a:r>
              <a:rPr lang="ja-JP" altLang="en-US" dirty="0" smtClean="0"/>
              <a:t>春秋会バーベキュー</a:t>
            </a:r>
          </a:p>
        </p:txBody>
      </p:sp>
      <p:pic>
        <p:nvPicPr>
          <p:cNvPr id="88066" name="Picture 2"/>
          <p:cNvPicPr>
            <a:picLocks noGrp="1" noChangeAspect="1" noChangeArrowheads="1"/>
          </p:cNvPicPr>
          <p:nvPr>
            <p:ph idx="1"/>
          </p:nvPr>
        </p:nvPicPr>
        <p:blipFill>
          <a:blip r:embed="rId2"/>
          <a:srcRect/>
          <a:stretch>
            <a:fillRect/>
          </a:stretch>
        </p:blipFill>
        <p:spPr>
          <a:xfrm>
            <a:off x="576763" y="3876496"/>
            <a:ext cx="3600202" cy="2396027"/>
          </a:xfrm>
        </p:spPr>
      </p:pic>
      <p:pic>
        <p:nvPicPr>
          <p:cNvPr id="88067" name="Picture 3"/>
          <p:cNvPicPr>
            <a:picLocks noChangeAspect="1" noChangeArrowheads="1"/>
          </p:cNvPicPr>
          <p:nvPr/>
        </p:nvPicPr>
        <p:blipFill>
          <a:blip r:embed="rId3"/>
          <a:srcRect/>
          <a:stretch>
            <a:fillRect/>
          </a:stretch>
        </p:blipFill>
        <p:spPr bwMode="auto">
          <a:xfrm>
            <a:off x="5724128" y="404664"/>
            <a:ext cx="2684463" cy="4032250"/>
          </a:xfrm>
          <a:prstGeom prst="rect">
            <a:avLst/>
          </a:prstGeom>
          <a:noFill/>
          <a:ln w="9525">
            <a:noFill/>
            <a:miter lim="800000"/>
            <a:headEnd/>
            <a:tailEnd/>
          </a:ln>
        </p:spPr>
      </p:pic>
      <p:pic>
        <p:nvPicPr>
          <p:cNvPr id="6" name="Picture 2"/>
          <p:cNvPicPr>
            <a:picLocks noChangeAspect="1" noChangeArrowheads="1"/>
          </p:cNvPicPr>
          <p:nvPr/>
        </p:nvPicPr>
        <p:blipFill>
          <a:blip r:embed="rId4"/>
          <a:srcRect/>
          <a:stretch>
            <a:fillRect/>
          </a:stretch>
        </p:blipFill>
        <p:spPr>
          <a:xfrm>
            <a:off x="4499992" y="3517733"/>
            <a:ext cx="3672408" cy="2790521"/>
          </a:xfrm>
          <a:prstGeom prst="rect">
            <a:avLst/>
          </a:prstGeom>
        </p:spPr>
      </p:pic>
      <p:pic>
        <p:nvPicPr>
          <p:cNvPr id="7" name="Picture 3"/>
          <p:cNvPicPr>
            <a:picLocks noChangeAspect="1" noChangeArrowheads="1"/>
          </p:cNvPicPr>
          <p:nvPr/>
        </p:nvPicPr>
        <p:blipFill>
          <a:blip r:embed="rId5"/>
          <a:srcRect/>
          <a:stretch>
            <a:fillRect/>
          </a:stretch>
        </p:blipFill>
        <p:spPr bwMode="auto">
          <a:xfrm>
            <a:off x="576763" y="1175949"/>
            <a:ext cx="4107902" cy="27005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タイトル 1"/>
          <p:cNvSpPr>
            <a:spLocks noGrp="1"/>
          </p:cNvSpPr>
          <p:nvPr>
            <p:ph type="title"/>
          </p:nvPr>
        </p:nvSpPr>
        <p:spPr/>
        <p:txBody>
          <a:bodyPr/>
          <a:lstStyle/>
          <a:p>
            <a:pPr eaLnBrk="1" hangingPunct="1"/>
            <a:r>
              <a:rPr lang="ja-JP" altLang="en-US" smtClean="0"/>
              <a:t>親子で地引き網</a:t>
            </a:r>
          </a:p>
        </p:txBody>
      </p:sp>
      <p:pic>
        <p:nvPicPr>
          <p:cNvPr id="86018" name="Picture 2"/>
          <p:cNvPicPr>
            <a:picLocks noGrp="1" noChangeAspect="1" noChangeArrowheads="1"/>
          </p:cNvPicPr>
          <p:nvPr>
            <p:ph idx="1"/>
          </p:nvPr>
        </p:nvPicPr>
        <p:blipFill>
          <a:blip r:embed="rId2"/>
          <a:stretch>
            <a:fillRect/>
          </a:stretch>
        </p:blipFill>
        <p:spPr>
          <a:xfrm>
            <a:off x="5292080" y="2455617"/>
            <a:ext cx="3383280" cy="2539538"/>
          </a:xfrm>
        </p:spPr>
      </p:pic>
      <p:pic>
        <p:nvPicPr>
          <p:cNvPr id="86019" name="Picture 2"/>
          <p:cNvPicPr>
            <a:picLocks noChangeAspect="1" noChangeArrowheads="1"/>
          </p:cNvPicPr>
          <p:nvPr/>
        </p:nvPicPr>
        <p:blipFill>
          <a:blip r:embed="rId3"/>
          <a:srcRect/>
          <a:stretch>
            <a:fillRect/>
          </a:stretch>
        </p:blipFill>
        <p:spPr bwMode="auto">
          <a:xfrm>
            <a:off x="539750" y="1773238"/>
            <a:ext cx="4949825" cy="3711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タイトル 1"/>
          <p:cNvSpPr>
            <a:spLocks noGrp="1"/>
          </p:cNvSpPr>
          <p:nvPr>
            <p:ph type="title"/>
          </p:nvPr>
        </p:nvSpPr>
        <p:spPr>
          <a:xfrm>
            <a:off x="900430" y="236486"/>
            <a:ext cx="7406640" cy="1356360"/>
          </a:xfrm>
        </p:spPr>
        <p:txBody>
          <a:bodyPr/>
          <a:lstStyle/>
          <a:p>
            <a:pPr eaLnBrk="1" hangingPunct="1"/>
            <a:r>
              <a:rPr lang="ja-JP" altLang="en-US" dirty="0" smtClean="0"/>
              <a:t>大阪弁護士会会派対抗リレー</a:t>
            </a:r>
          </a:p>
        </p:txBody>
      </p:sp>
      <p:pic>
        <p:nvPicPr>
          <p:cNvPr id="27650" name="Picture 2" descr="C:\Users\研二郎\Desktop\春秋会60周年あゆみ写真集\第二分冊\DSC_5015.JPG"/>
          <p:cNvPicPr>
            <a:picLocks noGrp="1" noChangeAspect="1" noChangeArrowheads="1"/>
          </p:cNvPicPr>
          <p:nvPr>
            <p:ph idx="1"/>
          </p:nvPr>
        </p:nvPicPr>
        <p:blipFill>
          <a:blip r:embed="rId2"/>
          <a:srcRect/>
          <a:stretch>
            <a:fillRect/>
          </a:stretch>
        </p:blipFill>
        <p:spPr>
          <a:xfrm>
            <a:off x="3276600" y="1412875"/>
            <a:ext cx="5583238" cy="4525963"/>
          </a:xfrm>
        </p:spPr>
      </p:pic>
      <p:pic>
        <p:nvPicPr>
          <p:cNvPr id="27651" name="Picture 2"/>
          <p:cNvPicPr>
            <a:picLocks noChangeAspect="1" noChangeArrowheads="1"/>
          </p:cNvPicPr>
          <p:nvPr/>
        </p:nvPicPr>
        <p:blipFill>
          <a:blip r:embed="rId3"/>
          <a:srcRect/>
          <a:stretch>
            <a:fillRect/>
          </a:stretch>
        </p:blipFill>
        <p:spPr bwMode="auto">
          <a:xfrm>
            <a:off x="179388" y="2892425"/>
            <a:ext cx="3024187" cy="2974975"/>
          </a:xfrm>
          <a:prstGeom prst="rect">
            <a:avLst/>
          </a:prstGeom>
          <a:noFill/>
          <a:ln w="9525">
            <a:noFill/>
            <a:miter lim="800000"/>
            <a:headEnd/>
            <a:tailEnd/>
          </a:ln>
        </p:spPr>
      </p:pic>
      <p:sp>
        <p:nvSpPr>
          <p:cNvPr id="27652" name="タイトル 1"/>
          <p:cNvSpPr txBox="1">
            <a:spLocks/>
          </p:cNvSpPr>
          <p:nvPr/>
        </p:nvSpPr>
        <p:spPr bwMode="auto">
          <a:xfrm>
            <a:off x="488950" y="6021388"/>
            <a:ext cx="8229600" cy="658812"/>
          </a:xfrm>
          <a:prstGeom prst="rect">
            <a:avLst/>
          </a:prstGeom>
          <a:noFill/>
          <a:ln w="9525">
            <a:noFill/>
            <a:miter lim="800000"/>
            <a:headEnd/>
            <a:tailEnd/>
          </a:ln>
        </p:spPr>
        <p:txBody>
          <a:bodyPr anchor="ctr"/>
          <a:lstStyle/>
          <a:p>
            <a:pPr algn="ctr"/>
            <a:r>
              <a:rPr lang="ja-JP" altLang="en-US" sz="2000">
                <a:solidFill>
                  <a:srgbClr val="FF0000"/>
                </a:solidFill>
                <a:latin typeface="Calibri" pitchFamily="34" charset="0"/>
              </a:rPr>
              <a:t>弁護士会の会派対抗リレーも頑張っています</a:t>
            </a:r>
          </a:p>
        </p:txBody>
      </p:sp>
      <p:pic>
        <p:nvPicPr>
          <p:cNvPr id="6" name="Picture 2" descr="C:\Users\研二郎\Desktop\春秋会60周年あゆみ写真集\増田・浦弁護士提供写真\１０月号　運動会記念撮影.jpg"/>
          <p:cNvPicPr>
            <a:picLocks noChangeAspect="1" noChangeArrowheads="1"/>
          </p:cNvPicPr>
          <p:nvPr/>
        </p:nvPicPr>
        <p:blipFill>
          <a:blip r:embed="rId4"/>
          <a:stretch>
            <a:fillRect/>
          </a:stretch>
        </p:blipFill>
        <p:spPr>
          <a:xfrm>
            <a:off x="1324479" y="1772816"/>
            <a:ext cx="4270454" cy="3203575"/>
          </a:xfrm>
          <a:prstGeom prst="rect">
            <a:avLst/>
          </a:prstGeom>
        </p:spPr>
      </p:pic>
    </p:spTree>
    <p:extLst>
      <p:ext uri="{BB962C8B-B14F-4D97-AF65-F5344CB8AC3E}">
        <p14:creationId xmlns:p14="http://schemas.microsoft.com/office/powerpoint/2010/main" val="39214731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5</a:t>
            </a:r>
            <a:r>
              <a:rPr kumimoji="1" lang="ja-JP" altLang="en-US" dirty="0" err="1" smtClean="0"/>
              <a:t>．</a:t>
            </a:r>
            <a:r>
              <a:rPr kumimoji="1" lang="ja-JP" altLang="en-US" dirty="0" smtClean="0"/>
              <a:t>女性弁護士の活躍</a:t>
            </a:r>
            <a:r>
              <a:rPr kumimoji="1" lang="en-US" altLang="ja-JP" dirty="0" smtClean="0"/>
              <a:t/>
            </a:r>
            <a:br>
              <a:rPr kumimoji="1" lang="en-US" altLang="ja-JP" dirty="0" smtClean="0"/>
            </a:br>
            <a:r>
              <a:rPr kumimoji="1" lang="en-US" altLang="ja-JP" dirty="0" smtClean="0"/>
              <a:t/>
            </a:r>
            <a:br>
              <a:rPr kumimoji="1" lang="en-US" altLang="ja-JP" dirty="0" smtClean="0"/>
            </a:br>
            <a:r>
              <a:rPr kumimoji="1" lang="ja-JP" altLang="en-US" sz="4800" dirty="0" smtClean="0"/>
              <a:t>男女共同参画の先頭に</a:t>
            </a:r>
            <a:endParaRPr kumimoji="1" lang="ja-JP" altLang="en-US" sz="4800" dirty="0"/>
          </a:p>
        </p:txBody>
      </p:sp>
      <p:sp>
        <p:nvSpPr>
          <p:cNvPr id="3" name="テキスト プレースホルダー 2"/>
          <p:cNvSpPr>
            <a:spLocks noGrp="1"/>
          </p:cNvSpPr>
          <p:nvPr>
            <p:ph type="body" idx="1"/>
          </p:nvPr>
        </p:nvSpPr>
        <p:spPr>
          <a:xfrm>
            <a:off x="539552" y="4437112"/>
            <a:ext cx="8280920" cy="1872208"/>
          </a:xfrm>
        </p:spPr>
        <p:txBody>
          <a:bodyPr>
            <a:normAutofit/>
          </a:bodyPr>
          <a:lstStyle/>
          <a:p>
            <a:pPr algn="l"/>
            <a:r>
              <a:rPr lang="ja-JP" altLang="en-US" dirty="0">
                <a:solidFill>
                  <a:srgbClr val="002060"/>
                </a:solidFill>
              </a:rPr>
              <a:t>春秋会のあゆみの中でも特徴的なことは、女性弁護士の活躍が著しいことです。</a:t>
            </a:r>
          </a:p>
          <a:p>
            <a:pPr algn="l"/>
            <a:r>
              <a:rPr lang="ja-JP" altLang="en-US" dirty="0" smtClean="0">
                <a:solidFill>
                  <a:srgbClr val="002060"/>
                </a:solidFill>
              </a:rPr>
              <a:t>昭和</a:t>
            </a:r>
            <a:r>
              <a:rPr lang="en-US" altLang="ja-JP" dirty="0">
                <a:solidFill>
                  <a:srgbClr val="002060"/>
                </a:solidFill>
              </a:rPr>
              <a:t>63</a:t>
            </a:r>
            <a:r>
              <a:rPr lang="ja-JP" altLang="en-US" dirty="0">
                <a:solidFill>
                  <a:srgbClr val="002060"/>
                </a:solidFill>
              </a:rPr>
              <a:t>年、いまから</a:t>
            </a:r>
            <a:r>
              <a:rPr lang="en-US" altLang="ja-JP" dirty="0">
                <a:solidFill>
                  <a:srgbClr val="002060"/>
                </a:solidFill>
              </a:rPr>
              <a:t>30</a:t>
            </a:r>
            <a:r>
              <a:rPr lang="ja-JP" altLang="en-US" dirty="0">
                <a:solidFill>
                  <a:srgbClr val="002060"/>
                </a:solidFill>
              </a:rPr>
              <a:t>年前の会報に「女性弁護士 春秋会、弁護士会を語る」という座談会がのっていました。当時も、夫の暴力に苦しむ女性、パートタイム労働者として低賃金、不安定な雇用に尽かされていた女性など法律の支援を求める女性がたくさんおられ、大いに弁護士会の委員会や女性の権利を守る活動に尽力されました。</a:t>
            </a:r>
          </a:p>
          <a:p>
            <a:pPr algn="l"/>
            <a:endParaRPr kumimoji="1" lang="ja-JP" altLang="en-US" dirty="0">
              <a:solidFill>
                <a:srgbClr val="002060"/>
              </a:solidFill>
            </a:endParaRPr>
          </a:p>
        </p:txBody>
      </p:sp>
    </p:spTree>
    <p:extLst>
      <p:ext uri="{BB962C8B-B14F-4D97-AF65-F5344CB8AC3E}">
        <p14:creationId xmlns:p14="http://schemas.microsoft.com/office/powerpoint/2010/main" val="41645151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タイトル 1"/>
          <p:cNvSpPr>
            <a:spLocks noGrp="1"/>
          </p:cNvSpPr>
          <p:nvPr>
            <p:ph type="title"/>
          </p:nvPr>
        </p:nvSpPr>
        <p:spPr>
          <a:xfrm>
            <a:off x="516696" y="441016"/>
            <a:ext cx="7406640" cy="803549"/>
          </a:xfrm>
        </p:spPr>
        <p:txBody>
          <a:bodyPr/>
          <a:lstStyle/>
          <a:p>
            <a:pPr eaLnBrk="1" hangingPunct="1"/>
            <a:r>
              <a:rPr lang="ja-JP" altLang="en-US" dirty="0" smtClean="0"/>
              <a:t>女性弁護士座談会 昭和</a:t>
            </a:r>
            <a:r>
              <a:rPr lang="en-US" altLang="ja-JP" dirty="0" smtClean="0"/>
              <a:t>63</a:t>
            </a:r>
            <a:r>
              <a:rPr lang="ja-JP" altLang="en-US" dirty="0" smtClean="0"/>
              <a:t>年</a:t>
            </a:r>
          </a:p>
        </p:txBody>
      </p:sp>
      <p:pic>
        <p:nvPicPr>
          <p:cNvPr id="34818" name="Picture 2"/>
          <p:cNvPicPr>
            <a:picLocks noGrp="1" noChangeAspect="1" noChangeArrowheads="1"/>
          </p:cNvPicPr>
          <p:nvPr>
            <p:ph idx="1"/>
          </p:nvPr>
        </p:nvPicPr>
        <p:blipFill>
          <a:blip r:embed="rId2"/>
          <a:srcRect/>
          <a:stretch>
            <a:fillRect/>
          </a:stretch>
        </p:blipFill>
        <p:spPr>
          <a:xfrm>
            <a:off x="179512" y="1308148"/>
            <a:ext cx="3079750" cy="2311400"/>
          </a:xfrm>
        </p:spPr>
      </p:pic>
      <p:pic>
        <p:nvPicPr>
          <p:cNvPr id="34820" name="Picture 4"/>
          <p:cNvPicPr>
            <a:picLocks noChangeAspect="1" noChangeArrowheads="1"/>
          </p:cNvPicPr>
          <p:nvPr/>
        </p:nvPicPr>
        <p:blipFill>
          <a:blip r:embed="rId3"/>
          <a:srcRect/>
          <a:stretch>
            <a:fillRect/>
          </a:stretch>
        </p:blipFill>
        <p:spPr bwMode="auto">
          <a:xfrm>
            <a:off x="453770" y="3795747"/>
            <a:ext cx="2035175" cy="2460625"/>
          </a:xfrm>
          <a:prstGeom prst="rect">
            <a:avLst/>
          </a:prstGeom>
          <a:noFill/>
          <a:ln w="9525">
            <a:noFill/>
            <a:miter lim="800000"/>
            <a:headEnd/>
            <a:tailEnd/>
          </a:ln>
        </p:spPr>
      </p:pic>
      <p:pic>
        <p:nvPicPr>
          <p:cNvPr id="34821" name="Picture 5"/>
          <p:cNvPicPr>
            <a:picLocks noChangeAspect="1" noChangeArrowheads="1"/>
          </p:cNvPicPr>
          <p:nvPr/>
        </p:nvPicPr>
        <p:blipFill>
          <a:blip r:embed="rId4"/>
          <a:srcRect/>
          <a:stretch>
            <a:fillRect/>
          </a:stretch>
        </p:blipFill>
        <p:spPr bwMode="auto">
          <a:xfrm>
            <a:off x="3788894" y="4531525"/>
            <a:ext cx="2146300" cy="2673350"/>
          </a:xfrm>
          <a:prstGeom prst="rect">
            <a:avLst/>
          </a:prstGeom>
          <a:noFill/>
          <a:ln w="9525">
            <a:noFill/>
            <a:miter lim="800000"/>
            <a:headEnd/>
            <a:tailEnd/>
          </a:ln>
        </p:spPr>
      </p:pic>
      <p:pic>
        <p:nvPicPr>
          <p:cNvPr id="34822" name="Picture 6"/>
          <p:cNvPicPr>
            <a:picLocks noChangeAspect="1" noChangeArrowheads="1"/>
          </p:cNvPicPr>
          <p:nvPr/>
        </p:nvPicPr>
        <p:blipFill>
          <a:blip r:embed="rId5"/>
          <a:srcRect/>
          <a:stretch>
            <a:fillRect/>
          </a:stretch>
        </p:blipFill>
        <p:spPr bwMode="auto">
          <a:xfrm>
            <a:off x="2394391" y="3945308"/>
            <a:ext cx="1825625" cy="2200275"/>
          </a:xfrm>
          <a:prstGeom prst="rect">
            <a:avLst/>
          </a:prstGeom>
          <a:noFill/>
          <a:ln w="9525">
            <a:noFill/>
            <a:miter lim="800000"/>
            <a:headEnd/>
            <a:tailEnd/>
          </a:ln>
        </p:spPr>
      </p:pic>
      <p:pic>
        <p:nvPicPr>
          <p:cNvPr id="8" name="Picture 2"/>
          <p:cNvPicPr>
            <a:picLocks noChangeAspect="1" noChangeArrowheads="1"/>
          </p:cNvPicPr>
          <p:nvPr/>
        </p:nvPicPr>
        <p:blipFill>
          <a:blip r:embed="rId6"/>
          <a:srcRect/>
          <a:stretch>
            <a:fillRect/>
          </a:stretch>
        </p:blipFill>
        <p:spPr>
          <a:xfrm>
            <a:off x="2925171" y="1481103"/>
            <a:ext cx="1635399" cy="2116535"/>
          </a:xfrm>
          <a:prstGeom prst="rect">
            <a:avLst/>
          </a:prstGeom>
        </p:spPr>
      </p:pic>
      <p:pic>
        <p:nvPicPr>
          <p:cNvPr id="9" name="Picture 4"/>
          <p:cNvPicPr>
            <a:picLocks noChangeAspect="1" noChangeArrowheads="1"/>
          </p:cNvPicPr>
          <p:nvPr/>
        </p:nvPicPr>
        <p:blipFill>
          <a:blip r:embed="rId7"/>
          <a:srcRect/>
          <a:stretch>
            <a:fillRect/>
          </a:stretch>
        </p:blipFill>
        <p:spPr bwMode="auto">
          <a:xfrm>
            <a:off x="5504072" y="4070348"/>
            <a:ext cx="1920852" cy="2192373"/>
          </a:xfrm>
          <a:prstGeom prst="rect">
            <a:avLst/>
          </a:prstGeom>
          <a:noFill/>
          <a:ln w="9525">
            <a:noFill/>
            <a:miter lim="800000"/>
            <a:headEnd/>
            <a:tailEnd/>
          </a:ln>
        </p:spPr>
      </p:pic>
      <p:pic>
        <p:nvPicPr>
          <p:cNvPr id="10" name="Picture 6"/>
          <p:cNvPicPr>
            <a:picLocks noChangeAspect="1" noChangeArrowheads="1"/>
          </p:cNvPicPr>
          <p:nvPr/>
        </p:nvPicPr>
        <p:blipFill>
          <a:blip r:embed="rId8"/>
          <a:srcRect/>
          <a:stretch>
            <a:fillRect/>
          </a:stretch>
        </p:blipFill>
        <p:spPr bwMode="auto">
          <a:xfrm>
            <a:off x="7191354" y="4080766"/>
            <a:ext cx="1642809" cy="1929358"/>
          </a:xfrm>
          <a:prstGeom prst="rect">
            <a:avLst/>
          </a:prstGeom>
          <a:noFill/>
          <a:ln w="9525">
            <a:noFill/>
            <a:miter lim="800000"/>
            <a:headEnd/>
            <a:tailEnd/>
          </a:ln>
        </p:spPr>
      </p:pic>
      <p:pic>
        <p:nvPicPr>
          <p:cNvPr id="12" name="Picture 3"/>
          <p:cNvPicPr>
            <a:picLocks noChangeAspect="1" noChangeArrowheads="1"/>
          </p:cNvPicPr>
          <p:nvPr/>
        </p:nvPicPr>
        <p:blipFill>
          <a:blip r:embed="rId9"/>
          <a:stretch>
            <a:fillRect/>
          </a:stretch>
        </p:blipFill>
        <p:spPr>
          <a:xfrm>
            <a:off x="7190674" y="302878"/>
            <a:ext cx="1669419" cy="2356449"/>
          </a:xfrm>
          <a:prstGeom prst="rect">
            <a:avLst/>
          </a:prstGeom>
        </p:spPr>
      </p:pic>
      <p:pic>
        <p:nvPicPr>
          <p:cNvPr id="13" name="Picture 7"/>
          <p:cNvPicPr>
            <a:picLocks noChangeAspect="1" noChangeArrowheads="1"/>
          </p:cNvPicPr>
          <p:nvPr/>
        </p:nvPicPr>
        <p:blipFill>
          <a:blip r:embed="rId10"/>
          <a:srcRect/>
          <a:stretch>
            <a:fillRect/>
          </a:stretch>
        </p:blipFill>
        <p:spPr bwMode="auto">
          <a:xfrm>
            <a:off x="5246161" y="201183"/>
            <a:ext cx="1800498" cy="2438874"/>
          </a:xfrm>
          <a:prstGeom prst="rect">
            <a:avLst/>
          </a:prstGeom>
          <a:noFill/>
          <a:ln w="9525">
            <a:noFill/>
            <a:miter lim="800000"/>
            <a:headEnd/>
            <a:tailEnd/>
          </a:ln>
        </p:spPr>
      </p:pic>
      <p:pic>
        <p:nvPicPr>
          <p:cNvPr id="34819" name="Picture 3"/>
          <p:cNvPicPr>
            <a:picLocks noChangeAspect="1" noChangeArrowheads="1"/>
          </p:cNvPicPr>
          <p:nvPr/>
        </p:nvPicPr>
        <p:blipFill>
          <a:blip r:embed="rId11"/>
          <a:srcRect/>
          <a:stretch>
            <a:fillRect/>
          </a:stretch>
        </p:blipFill>
        <p:spPr bwMode="auto">
          <a:xfrm>
            <a:off x="4620215" y="2064628"/>
            <a:ext cx="2305050" cy="2546350"/>
          </a:xfrm>
          <a:prstGeom prst="rect">
            <a:avLst/>
          </a:prstGeom>
          <a:noFill/>
          <a:ln w="9525">
            <a:noFill/>
            <a:miter lim="800000"/>
            <a:headEnd/>
            <a:tailEnd/>
          </a:ln>
        </p:spPr>
      </p:pic>
      <p:pic>
        <p:nvPicPr>
          <p:cNvPr id="11" name="Picture 7"/>
          <p:cNvPicPr>
            <a:picLocks noChangeAspect="1" noChangeArrowheads="1"/>
          </p:cNvPicPr>
          <p:nvPr/>
        </p:nvPicPr>
        <p:blipFill>
          <a:blip r:embed="rId12"/>
          <a:srcRect/>
          <a:stretch>
            <a:fillRect/>
          </a:stretch>
        </p:blipFill>
        <p:spPr bwMode="auto">
          <a:xfrm>
            <a:off x="7091381" y="2123936"/>
            <a:ext cx="1842753" cy="21974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タイトル 1"/>
          <p:cNvSpPr>
            <a:spLocks noGrp="1"/>
          </p:cNvSpPr>
          <p:nvPr>
            <p:ph type="title"/>
          </p:nvPr>
        </p:nvSpPr>
        <p:spPr>
          <a:xfrm>
            <a:off x="381963" y="404664"/>
            <a:ext cx="7406640" cy="846137"/>
          </a:xfrm>
        </p:spPr>
        <p:txBody>
          <a:bodyPr/>
          <a:lstStyle/>
          <a:p>
            <a:pPr eaLnBrk="1" hangingPunct="1"/>
            <a:r>
              <a:rPr lang="ja-JP" altLang="en-US" dirty="0" smtClean="0"/>
              <a:t>結成の理念</a:t>
            </a:r>
          </a:p>
        </p:txBody>
      </p:sp>
      <p:sp>
        <p:nvSpPr>
          <p:cNvPr id="3" name="コンテンツ プレースホルダー 2"/>
          <p:cNvSpPr>
            <a:spLocks noGrp="1"/>
          </p:cNvSpPr>
          <p:nvPr>
            <p:ph idx="1"/>
          </p:nvPr>
        </p:nvSpPr>
        <p:spPr>
          <a:xfrm>
            <a:off x="539552" y="1340768"/>
            <a:ext cx="8229600" cy="964704"/>
          </a:xfrm>
        </p:spPr>
        <p:txBody>
          <a:bodyPr rtlCol="0">
            <a:normAutofit/>
          </a:bodyPr>
          <a:lstStyle/>
          <a:p>
            <a:pPr marL="0" indent="0" eaLnBrk="1" fontAlgn="auto" hangingPunct="1">
              <a:spcAft>
                <a:spcPts val="0"/>
              </a:spcAft>
              <a:buFont typeface="Arial" panose="020B0604020202020204" pitchFamily="34" charset="0"/>
              <a:buNone/>
              <a:defRPr/>
            </a:pPr>
            <a:r>
              <a:rPr lang="en-US" altLang="ja-JP" dirty="0" smtClean="0"/>
              <a:t>[</a:t>
            </a:r>
            <a:r>
              <a:rPr lang="ja-JP" altLang="en-US" dirty="0" smtClean="0"/>
              <a:t>結成の趣旨と目的</a:t>
            </a:r>
            <a:r>
              <a:rPr lang="en-US" altLang="ja-JP" dirty="0" smtClean="0"/>
              <a:t>]</a:t>
            </a:r>
          </a:p>
          <a:p>
            <a:pPr marL="0" indent="0" eaLnBrk="1" fontAlgn="auto" hangingPunct="1">
              <a:spcAft>
                <a:spcPts val="0"/>
              </a:spcAft>
              <a:buFont typeface="Arial" panose="020B0604020202020204" pitchFamily="34" charset="0"/>
              <a:buNone/>
              <a:defRPr/>
            </a:pPr>
            <a:r>
              <a:rPr lang="ja-JP" altLang="en-US" dirty="0" smtClean="0"/>
              <a:t>弁護士会役員選挙にからむ公然たる買収、饗応の弊風の刷新</a:t>
            </a:r>
            <a:endParaRPr lang="en-US" altLang="ja-JP" dirty="0" smtClean="0"/>
          </a:p>
        </p:txBody>
      </p:sp>
      <p:sp>
        <p:nvSpPr>
          <p:cNvPr id="4" name="コンテンツ プレースホルダー 2"/>
          <p:cNvSpPr txBox="1">
            <a:spLocks/>
          </p:cNvSpPr>
          <p:nvPr/>
        </p:nvSpPr>
        <p:spPr>
          <a:xfrm>
            <a:off x="512980" y="2492896"/>
            <a:ext cx="8229600" cy="1439862"/>
          </a:xfrm>
          <a:prstGeom prst="rect">
            <a:avLst/>
          </a:prstGeom>
          <a:solidFill>
            <a:schemeClr val="accent5">
              <a:lumMod val="40000"/>
              <a:lumOff val="60000"/>
            </a:schemeClr>
          </a:solidFill>
        </p:spPr>
        <p:txBody>
          <a:bodyPr>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en-US" altLang="ja-JP" dirty="0" smtClean="0"/>
              <a:t>[</a:t>
            </a:r>
            <a:r>
              <a:rPr lang="ja-JP" altLang="en-US" dirty="0" smtClean="0"/>
              <a:t>春秋会綱領</a:t>
            </a:r>
            <a:r>
              <a:rPr lang="en-US" altLang="ja-JP" dirty="0" smtClean="0"/>
              <a:t>]</a:t>
            </a:r>
          </a:p>
          <a:p>
            <a:pPr marL="0" indent="0" fontAlgn="auto">
              <a:spcAft>
                <a:spcPts val="0"/>
              </a:spcAft>
              <a:buFont typeface="Arial" panose="020B0604020202020204" pitchFamily="34" charset="0"/>
              <a:buNone/>
              <a:defRPr/>
            </a:pPr>
            <a:r>
              <a:rPr lang="en-US" altLang="ja-JP" dirty="0" smtClean="0"/>
              <a:t>1</a:t>
            </a:r>
            <a:r>
              <a:rPr lang="ja-JP" altLang="en-US" dirty="0" smtClean="0"/>
              <a:t>条 我々は、選挙について何人も拘束せずまたは   何人にも拘束されない。</a:t>
            </a:r>
            <a:endParaRPr lang="en-US" altLang="ja-JP" dirty="0" smtClean="0"/>
          </a:p>
          <a:p>
            <a:pPr marL="0" indent="0" fontAlgn="auto">
              <a:spcAft>
                <a:spcPts val="0"/>
              </a:spcAft>
              <a:buFont typeface="Arial" panose="020B0604020202020204" pitchFamily="34" charset="0"/>
              <a:buNone/>
              <a:defRPr/>
            </a:pPr>
            <a:r>
              <a:rPr lang="en-US" altLang="ja-JP" dirty="0" smtClean="0"/>
              <a:t>2</a:t>
            </a:r>
            <a:r>
              <a:rPr lang="ja-JP" altLang="en-US" dirty="0" smtClean="0"/>
              <a:t>条 我々は、選挙について一切の饗応を受けない</a:t>
            </a:r>
            <a:endParaRPr lang="en-US" altLang="ja-JP" dirty="0" smtClean="0"/>
          </a:p>
          <a:p>
            <a:pPr marL="0" indent="0" fontAlgn="auto">
              <a:spcAft>
                <a:spcPts val="0"/>
              </a:spcAft>
              <a:buFont typeface="Arial" panose="020B0604020202020204" pitchFamily="34" charset="0"/>
              <a:buNone/>
              <a:defRPr/>
            </a:pPr>
            <a:r>
              <a:rPr lang="en-US" altLang="ja-JP" dirty="0" smtClean="0"/>
              <a:t>3</a:t>
            </a:r>
            <a:r>
              <a:rPr lang="ja-JP" altLang="en-US" dirty="0" smtClean="0"/>
              <a:t>条 我々は、選挙について公正明朗が達し得られ  </a:t>
            </a:r>
            <a:r>
              <a:rPr lang="ja-JP" altLang="en-US" dirty="0" err="1" smtClean="0"/>
              <a:t>た</a:t>
            </a:r>
            <a:r>
              <a:rPr lang="ja-JP" altLang="en-US" dirty="0" smtClean="0"/>
              <a:t>総会において承認されるまで自派からの役員候補者</a:t>
            </a:r>
            <a:r>
              <a:rPr lang="en-US" altLang="ja-JP" dirty="0" smtClean="0"/>
              <a:t>(</a:t>
            </a:r>
            <a:r>
              <a:rPr lang="ja-JP" altLang="en-US" dirty="0" smtClean="0"/>
              <a:t>常議員を除く</a:t>
            </a:r>
            <a:r>
              <a:rPr lang="en-US" altLang="ja-JP" dirty="0" smtClean="0"/>
              <a:t>)</a:t>
            </a:r>
            <a:r>
              <a:rPr lang="ja-JP" altLang="en-US" dirty="0" smtClean="0"/>
              <a:t>を推薦しない</a:t>
            </a:r>
            <a:endParaRPr lang="ja-JP" altLang="en-US" dirty="0"/>
          </a:p>
        </p:txBody>
      </p:sp>
      <p:sp>
        <p:nvSpPr>
          <p:cNvPr id="6" name="コンテンツ プレースホルダー 2"/>
          <p:cNvSpPr txBox="1">
            <a:spLocks/>
          </p:cNvSpPr>
          <p:nvPr/>
        </p:nvSpPr>
        <p:spPr>
          <a:xfrm>
            <a:off x="507909" y="4797152"/>
            <a:ext cx="8229600" cy="132891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fontAlgn="auto">
              <a:spcAft>
                <a:spcPts val="0"/>
              </a:spcAft>
              <a:buFont typeface="Arial" panose="020B0604020202020204" pitchFamily="34" charset="0"/>
              <a:buNone/>
              <a:defRPr/>
            </a:pPr>
            <a:r>
              <a:rPr lang="ja-JP" altLang="en-US" sz="2000" dirty="0" smtClean="0">
                <a:solidFill>
                  <a:srgbClr val="002060"/>
                </a:solidFill>
                <a:latin typeface="ＭＳ Ｐゴシック" panose="020B0600070205080204" pitchFamily="50" charset="-128"/>
                <a:ea typeface="ＭＳ Ｐゴシック" panose="020B0600070205080204" pitchFamily="50" charset="-128"/>
              </a:rPr>
              <a:t>６　結成</a:t>
            </a:r>
            <a:r>
              <a:rPr lang="ja-JP" altLang="en-US" sz="2000" dirty="0" smtClean="0">
                <a:solidFill>
                  <a:srgbClr val="002060"/>
                </a:solidFill>
                <a:latin typeface="ＭＳ Ｐゴシック" panose="020B0600070205080204" pitchFamily="50" charset="-128"/>
                <a:ea typeface="ＭＳ Ｐゴシック" panose="020B0600070205080204" pitchFamily="50" charset="-128"/>
              </a:rPr>
              <a:t>の目的は、それまでの弁護士会の役員選挙で公然と行われていた買収、饗応の弊風を刷新するというものでした。そのため、結成の綱領にも、「選挙において拘束されない」「饗応を受けない」「選挙の公正が達せられまで役員候補者を推薦しない」と定めていました。</a:t>
            </a:r>
            <a:endParaRPr lang="en-US" altLang="ja-JP" sz="2000" dirty="0" smtClean="0">
              <a:solidFill>
                <a:srgbClr val="002060"/>
              </a:solidFill>
              <a:latin typeface="ＭＳ Ｐゴシック" panose="020B0600070205080204" pitchFamily="50" charset="-128"/>
              <a:ea typeface="ＭＳ Ｐゴシック" panose="020B0600070205080204" pitchFamily="50" charset="-128"/>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様々な分野で女性弁護士としての力を発揮している</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4522717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タイトル 1"/>
          <p:cNvSpPr>
            <a:spLocks noGrp="1"/>
          </p:cNvSpPr>
          <p:nvPr>
            <p:ph type="title"/>
          </p:nvPr>
        </p:nvSpPr>
        <p:spPr>
          <a:xfrm>
            <a:off x="323528" y="390938"/>
            <a:ext cx="7406640" cy="731168"/>
          </a:xfrm>
        </p:spPr>
        <p:txBody>
          <a:bodyPr/>
          <a:lstStyle/>
          <a:p>
            <a:pPr eaLnBrk="1" hangingPunct="1"/>
            <a:r>
              <a:rPr lang="ja-JP" altLang="en-US" dirty="0" smtClean="0"/>
              <a:t>女性副会長も続々誕生</a:t>
            </a:r>
          </a:p>
        </p:txBody>
      </p:sp>
      <p:pic>
        <p:nvPicPr>
          <p:cNvPr id="45058" name="Picture 5"/>
          <p:cNvPicPr>
            <a:picLocks noGrp="1" noChangeAspect="1" noChangeArrowheads="1"/>
          </p:cNvPicPr>
          <p:nvPr>
            <p:ph idx="1"/>
          </p:nvPr>
        </p:nvPicPr>
        <p:blipFill>
          <a:blip r:embed="rId2"/>
          <a:srcRect/>
          <a:stretch>
            <a:fillRect/>
          </a:stretch>
        </p:blipFill>
        <p:spPr>
          <a:xfrm>
            <a:off x="634207" y="1953269"/>
            <a:ext cx="2303462" cy="2874962"/>
          </a:xfrm>
        </p:spPr>
      </p:pic>
      <p:pic>
        <p:nvPicPr>
          <p:cNvPr id="45059" name="Picture 5"/>
          <p:cNvPicPr>
            <a:picLocks noChangeAspect="1" noChangeArrowheads="1"/>
          </p:cNvPicPr>
          <p:nvPr/>
        </p:nvPicPr>
        <p:blipFill>
          <a:blip r:embed="rId3"/>
          <a:srcRect/>
          <a:stretch>
            <a:fillRect/>
          </a:stretch>
        </p:blipFill>
        <p:spPr bwMode="auto">
          <a:xfrm>
            <a:off x="5787232" y="2224203"/>
            <a:ext cx="2735263" cy="2216150"/>
          </a:xfrm>
          <a:prstGeom prst="rect">
            <a:avLst/>
          </a:prstGeom>
          <a:noFill/>
          <a:ln w="9525">
            <a:noFill/>
            <a:miter lim="800000"/>
            <a:headEnd/>
            <a:tailEnd/>
          </a:ln>
        </p:spPr>
      </p:pic>
      <p:pic>
        <p:nvPicPr>
          <p:cNvPr id="45060" name="Picture 5"/>
          <p:cNvPicPr>
            <a:picLocks noChangeAspect="1" noChangeArrowheads="1"/>
          </p:cNvPicPr>
          <p:nvPr/>
        </p:nvPicPr>
        <p:blipFill>
          <a:blip r:embed="rId4"/>
          <a:srcRect/>
          <a:stretch>
            <a:fillRect/>
          </a:stretch>
        </p:blipFill>
        <p:spPr bwMode="auto">
          <a:xfrm>
            <a:off x="2937669" y="2511011"/>
            <a:ext cx="2849563" cy="2030412"/>
          </a:xfrm>
          <a:prstGeom prst="rect">
            <a:avLst/>
          </a:prstGeom>
          <a:noFill/>
          <a:ln w="9525">
            <a:noFill/>
            <a:miter lim="800000"/>
            <a:headEnd/>
            <a:tailEnd/>
          </a:ln>
        </p:spPr>
      </p:pic>
      <p:sp>
        <p:nvSpPr>
          <p:cNvPr id="7" name="タイトル 1"/>
          <p:cNvSpPr txBox="1">
            <a:spLocks/>
          </p:cNvSpPr>
          <p:nvPr/>
        </p:nvSpPr>
        <p:spPr>
          <a:xfrm>
            <a:off x="467544" y="5059929"/>
            <a:ext cx="8229600" cy="1143000"/>
          </a:xfrm>
          <a:prstGeom prst="rect">
            <a:avLst/>
          </a:prstGeom>
        </p:spPr>
        <p:txBody>
          <a:bodyPr anchor="ctr">
            <a:normAutofit fontScale="925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fontAlgn="auto">
              <a:spcAft>
                <a:spcPts val="0"/>
              </a:spcAft>
              <a:defRPr/>
            </a:pPr>
            <a:r>
              <a:rPr lang="ja-JP" altLang="en-US" sz="2000" dirty="0" smtClean="0">
                <a:solidFill>
                  <a:srgbClr val="FF0000"/>
                </a:solidFill>
              </a:rPr>
              <a:t>女性副会長第一号の石田さんに続き、春秋会からも、斎藤ともよさん、中井洋恵三、島尾恵理さんと続々と女性副会長が誕生しています。</a:t>
            </a:r>
            <a:endParaRPr lang="en-US" altLang="ja-JP" sz="2000" dirty="0" smtClean="0">
              <a:solidFill>
                <a:srgbClr val="FF0000"/>
              </a:solidFill>
            </a:endParaRPr>
          </a:p>
          <a:p>
            <a:pPr algn="l" fontAlgn="auto">
              <a:spcAft>
                <a:spcPts val="0"/>
              </a:spcAft>
              <a:defRPr/>
            </a:pPr>
            <a:r>
              <a:rPr lang="ja-JP" altLang="en-US" sz="2000" dirty="0" smtClean="0">
                <a:solidFill>
                  <a:srgbClr val="FF0000"/>
                </a:solidFill>
              </a:rPr>
              <a:t>次年度にも春秋会は</a:t>
            </a:r>
            <a:r>
              <a:rPr lang="en-US" altLang="ja-JP" sz="2000" dirty="0" smtClean="0">
                <a:solidFill>
                  <a:srgbClr val="FF0000"/>
                </a:solidFill>
              </a:rPr>
              <a:t>5</a:t>
            </a:r>
            <a:r>
              <a:rPr lang="ja-JP" altLang="en-US" sz="2000" dirty="0" smtClean="0">
                <a:solidFill>
                  <a:srgbClr val="FF0000"/>
                </a:solidFill>
              </a:rPr>
              <a:t>人目の女性副会長候補を推薦する予定となっています</a:t>
            </a:r>
            <a:endParaRPr lang="ja-JP" altLang="en-US" sz="2000" dirty="0">
              <a:solidFill>
                <a:srgbClr val="FF0000"/>
              </a:solidFill>
            </a:endParaRPr>
          </a:p>
        </p:txBody>
      </p:sp>
      <p:sp>
        <p:nvSpPr>
          <p:cNvPr id="2" name="正方形/長方形 1"/>
          <p:cNvSpPr/>
          <p:nvPr/>
        </p:nvSpPr>
        <p:spPr>
          <a:xfrm>
            <a:off x="3410447" y="1287087"/>
            <a:ext cx="3744416" cy="7054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dirty="0" smtClean="0">
                <a:solidFill>
                  <a:srgbClr val="FF0000"/>
                </a:solidFill>
              </a:rPr>
              <a:t>写真は女性副会長の活動らしいものに差し替え</a:t>
            </a:r>
            <a:endParaRPr kumimoji="1" lang="ja-JP" altLang="en-US" dirty="0">
              <a:solidFill>
                <a:srgbClr val="FF0000"/>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2290762"/>
          </a:xfrm>
        </p:spPr>
        <p:txBody>
          <a:bodyPr rtlCol="0">
            <a:normAutofit/>
          </a:bodyPr>
          <a:lstStyle/>
          <a:p>
            <a:pPr eaLnBrk="1" fontAlgn="auto" hangingPunct="1">
              <a:spcAft>
                <a:spcPts val="0"/>
              </a:spcAft>
              <a:defRPr/>
            </a:pPr>
            <a:r>
              <a:rPr lang="ja-JP" altLang="en-US" dirty="0" smtClean="0"/>
              <a:t>そして中坊会長から</a:t>
            </a:r>
            <a:r>
              <a:rPr lang="en-US" altLang="ja-JP" dirty="0" smtClean="0"/>
              <a:t>30</a:t>
            </a:r>
            <a:r>
              <a:rPr lang="ja-JP" altLang="en-US" dirty="0" smtClean="0"/>
              <a:t>年後の</a:t>
            </a:r>
            <a:r>
              <a:rPr lang="en-US" altLang="ja-JP" dirty="0" smtClean="0"/>
              <a:t/>
            </a:r>
            <a:br>
              <a:rPr lang="en-US" altLang="ja-JP" dirty="0" smtClean="0"/>
            </a:br>
            <a:r>
              <a:rPr lang="ja-JP" altLang="en-US" dirty="0" smtClean="0"/>
              <a:t>平成２６年</a:t>
            </a:r>
            <a:r>
              <a:rPr lang="en-US" altLang="ja-JP" dirty="0" smtClean="0"/>
              <a:t/>
            </a:r>
            <a:br>
              <a:rPr lang="en-US" altLang="ja-JP" dirty="0" smtClean="0"/>
            </a:br>
            <a:r>
              <a:rPr lang="ja-JP" altLang="en-US" dirty="0" smtClean="0"/>
              <a:t>初の女性会長誕生   石田法子さん</a:t>
            </a:r>
            <a:r>
              <a:rPr lang="en-US" altLang="ja-JP" dirty="0" smtClean="0"/>
              <a:t/>
            </a:r>
            <a:br>
              <a:rPr lang="en-US" altLang="ja-JP" dirty="0" smtClean="0"/>
            </a:br>
            <a:r>
              <a:rPr lang="ja-JP" altLang="en-US" dirty="0" smtClean="0"/>
              <a:t> </a:t>
            </a:r>
            <a:endParaRPr lang="ja-JP" altLang="en-US" dirty="0"/>
          </a:p>
        </p:txBody>
      </p:sp>
      <p:sp>
        <p:nvSpPr>
          <p:cNvPr id="4" name="タイトル 1"/>
          <p:cNvSpPr txBox="1">
            <a:spLocks/>
          </p:cNvSpPr>
          <p:nvPr/>
        </p:nvSpPr>
        <p:spPr>
          <a:xfrm>
            <a:off x="827088" y="3429000"/>
            <a:ext cx="8229600" cy="2290763"/>
          </a:xfrm>
          <a:prstGeom prst="rect">
            <a:avLst/>
          </a:prstGeom>
        </p:spPr>
        <p:txBody>
          <a:bodyPr anchor="ctr">
            <a:normAutofit fontScale="975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fontAlgn="auto">
              <a:spcAft>
                <a:spcPts val="0"/>
              </a:spcAft>
              <a:defRPr/>
            </a:pPr>
            <a:r>
              <a:rPr lang="en-US" altLang="ja-JP" dirty="0" smtClean="0"/>
              <a:t/>
            </a:r>
            <a:br>
              <a:rPr lang="en-US" altLang="ja-JP" dirty="0" smtClean="0"/>
            </a:br>
            <a:r>
              <a:rPr lang="ja-JP" altLang="en-US" dirty="0" smtClean="0"/>
              <a:t> </a:t>
            </a:r>
            <a:endParaRPr lang="ja-JP" altLang="en-US" dirty="0"/>
          </a:p>
        </p:txBody>
      </p:sp>
      <p:pic>
        <p:nvPicPr>
          <p:cNvPr id="44035" name="図 5" descr="画面の領域"/>
          <p:cNvPicPr>
            <a:picLocks noChangeAspect="1"/>
          </p:cNvPicPr>
          <p:nvPr/>
        </p:nvPicPr>
        <p:blipFill>
          <a:blip r:embed="rId2"/>
          <a:srcRect/>
          <a:stretch>
            <a:fillRect/>
          </a:stretch>
        </p:blipFill>
        <p:spPr bwMode="auto">
          <a:xfrm>
            <a:off x="684213" y="2565400"/>
            <a:ext cx="7191375" cy="3441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60</a:t>
            </a:r>
            <a:r>
              <a:rPr kumimoji="1" lang="ja-JP" altLang="en-US" dirty="0" smtClean="0"/>
              <a:t>期以降増加する女性弁護士の活躍を支える環境整備を</a:t>
            </a:r>
            <a:endParaRPr kumimoji="1" lang="ja-JP" altLang="en-US" dirty="0"/>
          </a:p>
        </p:txBody>
      </p:sp>
      <p:sp>
        <p:nvSpPr>
          <p:cNvPr id="3" name="コンテンツ プレースホルダー 2"/>
          <p:cNvSpPr>
            <a:spLocks noGrp="1"/>
          </p:cNvSpPr>
          <p:nvPr>
            <p:ph idx="1"/>
          </p:nvPr>
        </p:nvSpPr>
        <p:spPr>
          <a:xfrm>
            <a:off x="874450" y="4797152"/>
            <a:ext cx="7404653" cy="1227584"/>
          </a:xfrm>
        </p:spPr>
        <p:txBody>
          <a:bodyPr/>
          <a:lstStyle/>
          <a:p>
            <a:r>
              <a:rPr lang="ja-JP" altLang="en-US" dirty="0">
                <a:solidFill>
                  <a:srgbClr val="002060"/>
                </a:solidFill>
                <a:latin typeface="ＭＳ Ｐゴシック" panose="020B0600070205080204" pitchFamily="50" charset="-128"/>
                <a:ea typeface="ＭＳ Ｐゴシック" panose="020B0600070205080204" pitchFamily="50" charset="-128"/>
              </a:rPr>
              <a:t>春秋会も、６０期以降とくに女性弁護士が増えています。弁護士会の男女共同参画が進むなかで、若手の女性弁護士にも、多様な分野で活躍し、あとに続いてくださることを期待しています。</a:t>
            </a:r>
            <a:endParaRPr kumimoji="1" lang="ja-JP" altLang="en-US" dirty="0">
              <a:solidFill>
                <a:srgbClr val="00206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2893458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35222" y="332656"/>
            <a:ext cx="8457258" cy="1739280"/>
          </a:xfrm>
        </p:spPr>
        <p:txBody>
          <a:bodyPr rtlCol="0">
            <a:normAutofit/>
          </a:bodyPr>
          <a:lstStyle/>
          <a:p>
            <a:pPr eaLnBrk="1" fontAlgn="auto" hangingPunct="1">
              <a:spcAft>
                <a:spcPts val="0"/>
              </a:spcAft>
              <a:defRPr/>
            </a:pPr>
            <a:r>
              <a:rPr lang="ja-JP" altLang="en-US" dirty="0" smtClean="0"/>
              <a:t>特報　</a:t>
            </a:r>
            <a:r>
              <a:rPr lang="en-US" altLang="ja-JP" dirty="0" smtClean="0"/>
              <a:t/>
            </a:r>
            <a:br>
              <a:rPr lang="en-US" altLang="ja-JP" dirty="0" smtClean="0"/>
            </a:br>
            <a:r>
              <a:rPr lang="en-US" altLang="ja-JP" dirty="0" smtClean="0"/>
              <a:t>60</a:t>
            </a:r>
            <a:r>
              <a:rPr lang="ja-JP" altLang="en-US" dirty="0" smtClean="0"/>
              <a:t>周年</a:t>
            </a:r>
            <a:r>
              <a:rPr lang="ja-JP" altLang="en-US" dirty="0" smtClean="0"/>
              <a:t>記念「</a:t>
            </a:r>
            <a:r>
              <a:rPr lang="ja-JP" altLang="en-US" dirty="0" smtClean="0"/>
              <a:t>戦争と私」</a:t>
            </a:r>
            <a:r>
              <a:rPr lang="ja-JP" altLang="en-US" dirty="0" smtClean="0"/>
              <a:t>インタュー</a:t>
            </a:r>
            <a:endParaRPr lang="ja-JP" altLang="en-US" dirty="0"/>
          </a:p>
        </p:txBody>
      </p:sp>
      <p:sp>
        <p:nvSpPr>
          <p:cNvPr id="97282" name="コンテンツ プレースホルダー 2"/>
          <p:cNvSpPr>
            <a:spLocks noGrp="1"/>
          </p:cNvSpPr>
          <p:nvPr>
            <p:ph idx="1"/>
          </p:nvPr>
        </p:nvSpPr>
        <p:spPr>
          <a:xfrm>
            <a:off x="445770" y="4221088"/>
            <a:ext cx="8229600" cy="2232248"/>
          </a:xfrm>
        </p:spPr>
        <p:txBody>
          <a:bodyPr>
            <a:normAutofit/>
          </a:bodyPr>
          <a:lstStyle/>
          <a:p>
            <a:pPr marL="0" indent="0">
              <a:buNone/>
            </a:pPr>
            <a:r>
              <a:rPr lang="ja-JP" altLang="en-US" sz="1800" dirty="0">
                <a:solidFill>
                  <a:srgbClr val="002060"/>
                </a:solidFill>
                <a:latin typeface="ＭＳ Ｐゴシック" panose="020B0600070205080204" pitchFamily="50" charset="-128"/>
                <a:ea typeface="ＭＳ Ｐゴシック" panose="020B0600070205080204" pitchFamily="50" charset="-128"/>
              </a:rPr>
              <a:t>最後になりましたが、今回の６０周年事業として、「戦争と私」というテーマで、戦争を体験された１０期代</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までと８０歳代の</a:t>
            </a:r>
            <a:r>
              <a:rPr lang="ja-JP" altLang="en-US" sz="1800" dirty="0">
                <a:solidFill>
                  <a:srgbClr val="002060"/>
                </a:solidFill>
                <a:latin typeface="ＭＳ Ｐゴシック" panose="020B0600070205080204" pitchFamily="50" charset="-128"/>
                <a:ea typeface="ＭＳ Ｐゴシック" panose="020B0600070205080204" pitchFamily="50" charset="-128"/>
              </a:rPr>
              <a:t>先輩弁護士から、若手弁護士がその体験をうかがうという企画をすすめています</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a:t>
            </a:r>
            <a:endParaRPr lang="en-US" altLang="ja-JP" sz="1800" dirty="0" smtClean="0">
              <a:solidFill>
                <a:srgbClr val="002060"/>
              </a:solidFill>
              <a:latin typeface="ＭＳ Ｐゴシック" panose="020B0600070205080204" pitchFamily="50" charset="-128"/>
              <a:ea typeface="ＭＳ Ｐゴシック" panose="020B0600070205080204" pitchFamily="50" charset="-128"/>
            </a:endParaRPr>
          </a:p>
          <a:p>
            <a:pPr marL="0" indent="0">
              <a:buNone/>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５０年</a:t>
            </a:r>
            <a:r>
              <a:rPr lang="ja-JP" altLang="en-US" sz="1800" dirty="0">
                <a:solidFill>
                  <a:srgbClr val="002060"/>
                </a:solidFill>
                <a:latin typeface="ＭＳ Ｐゴシック" panose="020B0600070205080204" pitchFamily="50" charset="-128"/>
                <a:ea typeface="ＭＳ Ｐゴシック" panose="020B0600070205080204" pitchFamily="50" charset="-128"/>
              </a:rPr>
              <a:t>近くの年齢差がありますが、戦争があたえたご家族の苦労などにも思いをいたしながら、先輩弁護士が歩んでこられた軌跡をたどっていく企画となっています</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a:t>
            </a:r>
            <a:endParaRPr lang="en-US" altLang="ja-JP" sz="1800" dirty="0" smtClean="0">
              <a:solidFill>
                <a:srgbClr val="002060"/>
              </a:solidFill>
              <a:latin typeface="ＭＳ Ｐゴシック" panose="020B0600070205080204" pitchFamily="50" charset="-128"/>
              <a:ea typeface="ＭＳ Ｐゴシック" panose="020B0600070205080204" pitchFamily="50" charset="-128"/>
            </a:endParaRPr>
          </a:p>
          <a:p>
            <a:pPr marL="0" indent="0">
              <a:buNone/>
            </a:pPr>
            <a:endParaRPr lang="en-US" altLang="ja-JP" sz="1800" dirty="0">
              <a:solidFill>
                <a:srgbClr val="002060"/>
              </a:solidFill>
              <a:latin typeface="ＭＳ Ｐゴシック" panose="020B0600070205080204" pitchFamily="50" charset="-128"/>
              <a:ea typeface="ＭＳ Ｐゴシック" panose="020B0600070205080204" pitchFamily="50" charset="-128"/>
            </a:endParaRPr>
          </a:p>
          <a:p>
            <a:pPr marL="0" indent="0">
              <a:buNone/>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記念</a:t>
            </a:r>
            <a:r>
              <a:rPr lang="ja-JP" altLang="en-US" sz="1800" dirty="0">
                <a:solidFill>
                  <a:srgbClr val="002060"/>
                </a:solidFill>
                <a:latin typeface="ＭＳ Ｐゴシック" panose="020B0600070205080204" pitchFamily="50" charset="-128"/>
                <a:ea typeface="ＭＳ Ｐゴシック" panose="020B0600070205080204" pitchFamily="50" charset="-128"/>
              </a:rPr>
              <a:t>文集でその成果はみなさまにもご紹介する予定です</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a:t>
            </a:r>
            <a:endParaRPr lang="ja-JP" altLang="en-US" sz="1800" dirty="0" smtClean="0">
              <a:solidFill>
                <a:srgbClr val="002060"/>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5309485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normAutofit/>
          </a:bodyPr>
          <a:lstStyle/>
          <a:p>
            <a:pPr eaLnBrk="1" fontAlgn="auto" hangingPunct="1">
              <a:spcAft>
                <a:spcPts val="0"/>
              </a:spcAft>
              <a:defRPr/>
            </a:pPr>
            <a:r>
              <a:rPr lang="en-US" altLang="ja-JP" dirty="0" smtClean="0"/>
              <a:t>2018</a:t>
            </a:r>
            <a:r>
              <a:rPr lang="ja-JP" altLang="en-US" dirty="0" smtClean="0"/>
              <a:t>年度平野幹事長執行部</a:t>
            </a:r>
            <a:r>
              <a:rPr lang="en-US" altLang="ja-JP" dirty="0" smtClean="0"/>
              <a:t/>
            </a:r>
            <a:br>
              <a:rPr lang="en-US" altLang="ja-JP" dirty="0" smtClean="0"/>
            </a:br>
            <a:r>
              <a:rPr lang="ja-JP" altLang="en-US" dirty="0" smtClean="0"/>
              <a:t>のみなさん</a:t>
            </a:r>
            <a:endParaRPr lang="ja-JP" altLang="en-US" dirty="0"/>
          </a:p>
        </p:txBody>
      </p:sp>
      <p:pic>
        <p:nvPicPr>
          <p:cNvPr id="99330" name="Picture 2" descr="C:\Users\研二郎\Desktop\春秋会60周年あゆみ写真集\春秋会ホームページ\01[1].png"/>
          <p:cNvPicPr>
            <a:picLocks noGrp="1" noChangeAspect="1" noChangeArrowheads="1"/>
          </p:cNvPicPr>
          <p:nvPr>
            <p:ph idx="1"/>
          </p:nvPr>
        </p:nvPicPr>
        <p:blipFill>
          <a:blip r:embed="rId2"/>
          <a:stretch>
            <a:fillRect/>
          </a:stretch>
        </p:blipFill>
        <p:spPr>
          <a:xfrm>
            <a:off x="1532715" y="2057400"/>
            <a:ext cx="6053170" cy="4038600"/>
          </a:xfr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タイトル 1"/>
          <p:cNvSpPr>
            <a:spLocks noGrp="1"/>
          </p:cNvSpPr>
          <p:nvPr>
            <p:ph type="title"/>
          </p:nvPr>
        </p:nvSpPr>
        <p:spPr>
          <a:xfrm>
            <a:off x="457200" y="1196975"/>
            <a:ext cx="8229600" cy="2016125"/>
          </a:xfrm>
        </p:spPr>
        <p:txBody>
          <a:bodyPr/>
          <a:lstStyle/>
          <a:p>
            <a:pPr eaLnBrk="1" hangingPunct="1"/>
            <a:r>
              <a:rPr lang="ja-JP" altLang="en-US" smtClean="0"/>
              <a:t>ご静聴ありがとうございました</a:t>
            </a:r>
          </a:p>
        </p:txBody>
      </p:sp>
      <p:sp>
        <p:nvSpPr>
          <p:cNvPr id="100354" name="コンテンツ プレースホルダー 2"/>
          <p:cNvSpPr>
            <a:spLocks noGrp="1"/>
          </p:cNvSpPr>
          <p:nvPr>
            <p:ph idx="1"/>
          </p:nvPr>
        </p:nvSpPr>
        <p:spPr>
          <a:xfrm>
            <a:off x="471196" y="4149080"/>
            <a:ext cx="8229600" cy="2159744"/>
          </a:xfrm>
        </p:spPr>
        <p:txBody>
          <a:bodyPr>
            <a:normAutofit/>
          </a:bodyPr>
          <a:lstStyle/>
          <a:p>
            <a:pPr marL="0" indent="0" eaLnBrk="1" hangingPunct="1">
              <a:buFont typeface="Arial" charset="0"/>
              <a:buNone/>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以上を</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もって春秋会の</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あゆみのご紹介を終わります</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a:t>
            </a:r>
            <a:endParaRPr lang="en-US" altLang="ja-JP" sz="1800" dirty="0" smtClean="0">
              <a:solidFill>
                <a:srgbClr val="002060"/>
              </a:solidFill>
              <a:latin typeface="ＭＳ Ｐゴシック" panose="020B0600070205080204" pitchFamily="50" charset="-128"/>
              <a:ea typeface="ＭＳ Ｐゴシック" panose="020B0600070205080204" pitchFamily="50" charset="-128"/>
            </a:endParaRPr>
          </a:p>
          <a:p>
            <a:pPr marL="0" indent="0" eaLnBrk="1" hangingPunct="1">
              <a:buFont typeface="Arial" charset="0"/>
              <a:buNone/>
            </a:pPr>
            <a:endParaRPr lang="en-US" altLang="ja-JP" sz="1800" dirty="0">
              <a:solidFill>
                <a:srgbClr val="002060"/>
              </a:solidFill>
              <a:latin typeface="ＭＳ Ｐゴシック" panose="020B0600070205080204" pitchFamily="50" charset="-128"/>
              <a:ea typeface="ＭＳ Ｐゴシック" panose="020B0600070205080204" pitchFamily="50" charset="-128"/>
            </a:endParaRPr>
          </a:p>
          <a:p>
            <a:pPr marL="0" indent="0">
              <a:buNone/>
            </a:pPr>
            <a:r>
              <a:rPr lang="ja-JP" altLang="en-US" sz="1800" dirty="0">
                <a:solidFill>
                  <a:srgbClr val="002060"/>
                </a:solidFill>
                <a:latin typeface="ＭＳ Ｐゴシック" panose="020B0600070205080204" pitchFamily="50" charset="-128"/>
                <a:ea typeface="ＭＳ Ｐゴシック" panose="020B0600070205080204" pitchFamily="50" charset="-128"/>
              </a:rPr>
              <a:t>春秋会６０年を迎え、今後とも会員の交流を大事にして、弁護士会の活動に貢献できるよう努力してまいりたいと思います。</a:t>
            </a:r>
          </a:p>
          <a:p>
            <a:pPr marL="0" indent="0">
              <a:buNone/>
            </a:pPr>
            <a:endParaRPr lang="ja-JP" altLang="en-US" sz="1800" dirty="0">
              <a:solidFill>
                <a:srgbClr val="002060"/>
              </a:solidFill>
              <a:latin typeface="ＭＳ Ｐゴシック" panose="020B0600070205080204" pitchFamily="50" charset="-128"/>
              <a:ea typeface="ＭＳ Ｐゴシック" panose="020B0600070205080204" pitchFamily="50" charset="-128"/>
            </a:endParaRPr>
          </a:p>
          <a:p>
            <a:pPr marL="0" indent="0">
              <a:buNone/>
            </a:pP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ご静聴</a:t>
            </a:r>
            <a:r>
              <a:rPr lang="ja-JP" altLang="en-US" sz="1800" dirty="0" smtClean="0">
                <a:solidFill>
                  <a:srgbClr val="002060"/>
                </a:solidFill>
                <a:latin typeface="ＭＳ Ｐゴシック" panose="020B0600070205080204" pitchFamily="50" charset="-128"/>
                <a:ea typeface="ＭＳ Ｐゴシック" panose="020B0600070205080204" pitchFamily="50" charset="-128"/>
              </a:rPr>
              <a:t>ありがとうございました</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タイトル 1"/>
          <p:cNvSpPr>
            <a:spLocks noGrp="1"/>
          </p:cNvSpPr>
          <p:nvPr>
            <p:ph type="title"/>
          </p:nvPr>
        </p:nvSpPr>
        <p:spPr>
          <a:xfrm>
            <a:off x="366104" y="4653136"/>
            <a:ext cx="8229600" cy="1656184"/>
          </a:xfrm>
        </p:spPr>
        <p:txBody>
          <a:bodyPr>
            <a:normAutofit/>
          </a:bodyPr>
          <a:lstStyle/>
          <a:p>
            <a:r>
              <a:rPr lang="ja-JP" altLang="en-US" sz="2000" dirty="0">
                <a:solidFill>
                  <a:srgbClr val="002060"/>
                </a:solidFill>
                <a:latin typeface="ＭＳ Ｐゴシック" panose="020B0600070205080204" pitchFamily="50" charset="-128"/>
                <a:ea typeface="ＭＳ Ｐゴシック" panose="020B0600070205080204" pitchFamily="50" charset="-128"/>
              </a:rPr>
              <a:t>７　</a:t>
            </a:r>
            <a:r>
              <a:rPr lang="ja-JP" altLang="en-US" sz="2000" dirty="0" smtClean="0">
                <a:solidFill>
                  <a:srgbClr val="002060"/>
                </a:solidFill>
                <a:latin typeface="ＭＳ Ｐゴシック" panose="020B0600070205080204" pitchFamily="50" charset="-128"/>
                <a:ea typeface="ＭＳ Ｐゴシック" panose="020B0600070205080204" pitchFamily="50" charset="-128"/>
              </a:rPr>
              <a:t>ちなみ</a:t>
            </a:r>
            <a:r>
              <a:rPr lang="ja-JP" altLang="en-US" sz="2000" dirty="0">
                <a:solidFill>
                  <a:srgbClr val="002060"/>
                </a:solidFill>
                <a:latin typeface="ＭＳ Ｐゴシック" panose="020B0600070205080204" pitchFamily="50" charset="-128"/>
                <a:ea typeface="ＭＳ Ｐゴシック" panose="020B0600070205080204" pitchFamily="50" charset="-128"/>
              </a:rPr>
              <a:t>に、弁護士会館ですが手狭になり、昭和</a:t>
            </a:r>
            <a:r>
              <a:rPr lang="en-US" altLang="ja-JP" sz="2000" dirty="0">
                <a:solidFill>
                  <a:srgbClr val="002060"/>
                </a:solidFill>
                <a:latin typeface="ＭＳ Ｐゴシック" panose="020B0600070205080204" pitchFamily="50" charset="-128"/>
                <a:ea typeface="ＭＳ Ｐゴシック" panose="020B0600070205080204" pitchFamily="50" charset="-128"/>
              </a:rPr>
              <a:t>44</a:t>
            </a:r>
            <a:r>
              <a:rPr lang="ja-JP" altLang="en-US" sz="2000" dirty="0">
                <a:solidFill>
                  <a:srgbClr val="002060"/>
                </a:solidFill>
                <a:latin typeface="ＭＳ Ｐゴシック" panose="020B0600070205080204" pitchFamily="50" charset="-128"/>
                <a:ea typeface="ＭＳ Ｐゴシック" panose="020B0600070205080204" pitchFamily="50" charset="-128"/>
              </a:rPr>
              <a:t>年に裁判所の南東に</a:t>
            </a:r>
            <a:r>
              <a:rPr lang="en-US" altLang="ja-JP" sz="2000" dirty="0">
                <a:solidFill>
                  <a:srgbClr val="002060"/>
                </a:solidFill>
                <a:latin typeface="ＭＳ Ｐゴシック" panose="020B0600070205080204" pitchFamily="50" charset="-128"/>
                <a:ea typeface="ＭＳ Ｐゴシック" panose="020B0600070205080204" pitchFamily="50" charset="-128"/>
              </a:rPr>
              <a:t>6</a:t>
            </a:r>
            <a:r>
              <a:rPr lang="ja-JP" altLang="en-US" sz="2000" dirty="0">
                <a:solidFill>
                  <a:srgbClr val="002060"/>
                </a:solidFill>
                <a:latin typeface="ＭＳ Ｐゴシック" panose="020B0600070205080204" pitchFamily="50" charset="-128"/>
                <a:ea typeface="ＭＳ Ｐゴシック" panose="020B0600070205080204" pitchFamily="50" charset="-128"/>
              </a:rPr>
              <a:t>階建で新会館が建築されました</a:t>
            </a:r>
            <a:r>
              <a:rPr lang="ja-JP" altLang="en-US" sz="2000" dirty="0" smtClean="0">
                <a:solidFill>
                  <a:srgbClr val="002060"/>
                </a:solidFill>
                <a:latin typeface="ＭＳ Ｐゴシック" panose="020B0600070205080204" pitchFamily="50" charset="-128"/>
                <a:ea typeface="ＭＳ Ｐゴシック" panose="020B0600070205080204" pitchFamily="50" charset="-128"/>
              </a:rPr>
              <a:t>。</a:t>
            </a:r>
            <a:r>
              <a:rPr lang="en-US" altLang="ja-JP" sz="2000" dirty="0" smtClean="0">
                <a:solidFill>
                  <a:srgbClr val="002060"/>
                </a:solidFill>
                <a:latin typeface="ＭＳ Ｐゴシック" panose="020B0600070205080204" pitchFamily="50" charset="-128"/>
                <a:ea typeface="ＭＳ Ｐゴシック" panose="020B0600070205080204" pitchFamily="50" charset="-128"/>
              </a:rPr>
              <a:t/>
            </a:r>
            <a:br>
              <a:rPr lang="en-US" altLang="ja-JP" sz="2000" dirty="0" smtClean="0">
                <a:solidFill>
                  <a:srgbClr val="002060"/>
                </a:solidFill>
                <a:latin typeface="ＭＳ Ｐゴシック" panose="020B0600070205080204" pitchFamily="50" charset="-128"/>
                <a:ea typeface="ＭＳ Ｐゴシック" panose="020B0600070205080204" pitchFamily="50" charset="-128"/>
              </a:rPr>
            </a:br>
            <a:r>
              <a:rPr lang="ja-JP" altLang="en-US" sz="2000" dirty="0" smtClean="0">
                <a:solidFill>
                  <a:srgbClr val="002060"/>
                </a:solidFill>
                <a:latin typeface="ＭＳ Ｐゴシック" panose="020B0600070205080204" pitchFamily="50" charset="-128"/>
                <a:ea typeface="ＭＳ Ｐゴシック" panose="020B0600070205080204" pitchFamily="50" charset="-128"/>
              </a:rPr>
              <a:t>　また</a:t>
            </a:r>
            <a:r>
              <a:rPr lang="ja-JP" altLang="en-US" sz="2000" dirty="0">
                <a:solidFill>
                  <a:srgbClr val="002060"/>
                </a:solidFill>
                <a:latin typeface="ＭＳ Ｐゴシック" panose="020B0600070205080204" pitchFamily="50" charset="-128"/>
                <a:ea typeface="ＭＳ Ｐゴシック" panose="020B0600070205080204" pitchFamily="50" charset="-128"/>
              </a:rPr>
              <a:t>裁判所も、その</a:t>
            </a:r>
            <a:r>
              <a:rPr lang="en-US" altLang="ja-JP" sz="2000" dirty="0">
                <a:solidFill>
                  <a:srgbClr val="002060"/>
                </a:solidFill>
                <a:latin typeface="ＭＳ Ｐゴシック" panose="020B0600070205080204" pitchFamily="50" charset="-128"/>
                <a:ea typeface="ＭＳ Ｐゴシック" panose="020B0600070205080204" pitchFamily="50" charset="-128"/>
              </a:rPr>
              <a:t>5</a:t>
            </a:r>
            <a:r>
              <a:rPr lang="ja-JP" altLang="en-US" sz="2000" dirty="0">
                <a:solidFill>
                  <a:srgbClr val="002060"/>
                </a:solidFill>
                <a:latin typeface="ＭＳ Ｐゴシック" panose="020B0600070205080204" pitchFamily="50" charset="-128"/>
                <a:ea typeface="ＭＳ Ｐゴシック" panose="020B0600070205080204" pitchFamily="50" charset="-128"/>
              </a:rPr>
              <a:t>年後の昭和</a:t>
            </a:r>
            <a:r>
              <a:rPr lang="en-US" altLang="ja-JP" sz="2000" dirty="0">
                <a:solidFill>
                  <a:srgbClr val="002060"/>
                </a:solidFill>
                <a:latin typeface="ＭＳ Ｐゴシック" panose="020B0600070205080204" pitchFamily="50" charset="-128"/>
                <a:ea typeface="ＭＳ Ｐゴシック" panose="020B0600070205080204" pitchFamily="50" charset="-128"/>
              </a:rPr>
              <a:t>49</a:t>
            </a:r>
            <a:r>
              <a:rPr lang="ja-JP" altLang="en-US" sz="2000" dirty="0">
                <a:solidFill>
                  <a:srgbClr val="002060"/>
                </a:solidFill>
                <a:latin typeface="ＭＳ Ｐゴシック" panose="020B0600070205080204" pitchFamily="50" charset="-128"/>
                <a:ea typeface="ＭＳ Ｐゴシック" panose="020B0600070205080204" pitchFamily="50" charset="-128"/>
              </a:rPr>
              <a:t>年に本館が竣工しました</a:t>
            </a:r>
            <a:r>
              <a:rPr lang="ja-JP" altLang="en-US" sz="2000" dirty="0" smtClean="0">
                <a:solidFill>
                  <a:srgbClr val="002060"/>
                </a:solidFill>
                <a:latin typeface="ＭＳ Ｐゴシック" panose="020B0600070205080204" pitchFamily="50" charset="-128"/>
                <a:ea typeface="ＭＳ Ｐゴシック" panose="020B0600070205080204" pitchFamily="50" charset="-128"/>
              </a:rPr>
              <a:t>。</a:t>
            </a:r>
            <a:r>
              <a:rPr lang="en-US" altLang="ja-JP" sz="2000" dirty="0" smtClean="0">
                <a:solidFill>
                  <a:srgbClr val="002060"/>
                </a:solidFill>
                <a:latin typeface="ＭＳ Ｐゴシック" panose="020B0600070205080204" pitchFamily="50" charset="-128"/>
                <a:ea typeface="ＭＳ Ｐゴシック" panose="020B0600070205080204" pitchFamily="50" charset="-128"/>
              </a:rPr>
              <a:t/>
            </a:r>
            <a:br>
              <a:rPr lang="en-US" altLang="ja-JP" sz="2000" dirty="0" smtClean="0">
                <a:solidFill>
                  <a:srgbClr val="002060"/>
                </a:solidFill>
                <a:latin typeface="ＭＳ Ｐゴシック" panose="020B0600070205080204" pitchFamily="50" charset="-128"/>
                <a:ea typeface="ＭＳ Ｐゴシック" panose="020B0600070205080204" pitchFamily="50" charset="-128"/>
              </a:rPr>
            </a:br>
            <a:r>
              <a:rPr lang="ja-JP" altLang="en-US" sz="2000" dirty="0" smtClean="0">
                <a:solidFill>
                  <a:srgbClr val="002060"/>
                </a:solidFill>
                <a:latin typeface="ＭＳ Ｐゴシック" panose="020B0600070205080204" pitchFamily="50" charset="-128"/>
                <a:ea typeface="ＭＳ Ｐゴシック" panose="020B0600070205080204" pitchFamily="50" charset="-128"/>
              </a:rPr>
              <a:t>　この</a:t>
            </a:r>
            <a:r>
              <a:rPr lang="ja-JP" altLang="en-US" sz="2000" dirty="0">
                <a:solidFill>
                  <a:srgbClr val="002060"/>
                </a:solidFill>
                <a:latin typeface="ＭＳ Ｐゴシック" panose="020B0600070205080204" pitchFamily="50" charset="-128"/>
                <a:ea typeface="ＭＳ Ｐゴシック" panose="020B0600070205080204" pitchFamily="50" charset="-128"/>
              </a:rPr>
              <a:t>写真は、旧庁舎がまだ取壊される前で、新旧庁舎がともに写っています</a:t>
            </a:r>
            <a:r>
              <a:rPr lang="ja-JP" altLang="en-US" sz="2000" dirty="0" smtClean="0">
                <a:solidFill>
                  <a:srgbClr val="002060"/>
                </a:solidFill>
                <a:latin typeface="ＭＳ Ｐゴシック" panose="020B0600070205080204" pitchFamily="50" charset="-128"/>
                <a:ea typeface="ＭＳ Ｐゴシック" panose="020B0600070205080204" pitchFamily="50" charset="-128"/>
              </a:rPr>
              <a:t>。</a:t>
            </a:r>
            <a:endParaRPr lang="ja-JP" altLang="en-US" sz="2000" dirty="0" smtClean="0">
              <a:solidFill>
                <a:srgbClr val="002060"/>
              </a:solidFill>
              <a:latin typeface="ＭＳ Ｐゴシック" panose="020B0600070205080204" pitchFamily="50" charset="-128"/>
              <a:ea typeface="ＭＳ Ｐゴシック" panose="020B0600070205080204" pitchFamily="50" charset="-128"/>
            </a:endParaRPr>
          </a:p>
        </p:txBody>
      </p:sp>
      <p:pic>
        <p:nvPicPr>
          <p:cNvPr id="17410" name="Picture 2"/>
          <p:cNvPicPr>
            <a:picLocks noGrp="1" noChangeAspect="1" noChangeArrowheads="1"/>
          </p:cNvPicPr>
          <p:nvPr>
            <p:ph idx="1"/>
          </p:nvPr>
        </p:nvPicPr>
        <p:blipFill>
          <a:blip r:embed="rId2"/>
          <a:srcRect/>
          <a:stretch>
            <a:fillRect/>
          </a:stretch>
        </p:blipFill>
        <p:spPr>
          <a:xfrm>
            <a:off x="539552" y="1340768"/>
            <a:ext cx="3673078" cy="2757808"/>
          </a:xfrm>
        </p:spPr>
      </p:pic>
      <p:sp>
        <p:nvSpPr>
          <p:cNvPr id="17411" name="タイトル 1"/>
          <p:cNvSpPr txBox="1">
            <a:spLocks/>
          </p:cNvSpPr>
          <p:nvPr/>
        </p:nvSpPr>
        <p:spPr bwMode="auto">
          <a:xfrm>
            <a:off x="366712" y="404664"/>
            <a:ext cx="8229600" cy="625698"/>
          </a:xfrm>
          <a:prstGeom prst="rect">
            <a:avLst/>
          </a:prstGeom>
          <a:noFill/>
          <a:ln w="9525">
            <a:noFill/>
            <a:miter lim="800000"/>
            <a:headEnd/>
            <a:tailEnd/>
          </a:ln>
        </p:spPr>
        <p:txBody>
          <a:bodyPr anchor="ctr"/>
          <a:lstStyle/>
          <a:p>
            <a:r>
              <a:rPr lang="ja-JP" altLang="en-US" sz="4400" dirty="0" smtClean="0">
                <a:solidFill>
                  <a:srgbClr val="339933"/>
                </a:solidFill>
                <a:latin typeface="Calibri" pitchFamily="34" charset="0"/>
              </a:rPr>
              <a:t>当時の弁護士会館と裁判所</a:t>
            </a:r>
            <a:endParaRPr lang="ja-JP" altLang="en-US" sz="4400" dirty="0">
              <a:solidFill>
                <a:srgbClr val="339933"/>
              </a:solidFill>
              <a:latin typeface="Calibri" pitchFamily="34" charset="0"/>
            </a:endParaRPr>
          </a:p>
        </p:txBody>
      </p:sp>
      <p:pic>
        <p:nvPicPr>
          <p:cNvPr id="5" name="Picture 2"/>
          <p:cNvPicPr>
            <a:picLocks noChangeAspect="1" noChangeArrowheads="1"/>
          </p:cNvPicPr>
          <p:nvPr/>
        </p:nvPicPr>
        <p:blipFill>
          <a:blip r:embed="rId3"/>
          <a:srcRect/>
          <a:stretch>
            <a:fillRect/>
          </a:stretch>
        </p:blipFill>
        <p:spPr bwMode="auto">
          <a:xfrm>
            <a:off x="4788024" y="1274092"/>
            <a:ext cx="3168253" cy="289115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3113" y="476672"/>
            <a:ext cx="8352928" cy="947192"/>
          </a:xfrm>
        </p:spPr>
        <p:txBody>
          <a:bodyPr/>
          <a:lstStyle/>
          <a:p>
            <a:r>
              <a:rPr kumimoji="1" lang="ja-JP" altLang="en-US" dirty="0" smtClean="0"/>
              <a:t>この</a:t>
            </a:r>
            <a:r>
              <a:rPr kumimoji="1" lang="en-US" altLang="ja-JP" dirty="0" smtClean="0"/>
              <a:t>60</a:t>
            </a:r>
            <a:r>
              <a:rPr kumimoji="1" lang="ja-JP" altLang="en-US" dirty="0" smtClean="0"/>
              <a:t>年で培ってきた春秋会らしさ</a:t>
            </a:r>
            <a:endParaRPr kumimoji="1" lang="ja-JP" altLang="en-US" dirty="0"/>
          </a:p>
        </p:txBody>
      </p:sp>
      <p:sp>
        <p:nvSpPr>
          <p:cNvPr id="3" name="コンテンツ プレースホルダー 2"/>
          <p:cNvSpPr>
            <a:spLocks noGrp="1"/>
          </p:cNvSpPr>
          <p:nvPr>
            <p:ph idx="1"/>
          </p:nvPr>
        </p:nvSpPr>
        <p:spPr>
          <a:xfrm>
            <a:off x="461332" y="1772816"/>
            <a:ext cx="8196489" cy="4669432"/>
          </a:xfrm>
        </p:spPr>
        <p:txBody>
          <a:bodyPr>
            <a:noAutofit/>
          </a:bodyPr>
          <a:lstStyle/>
          <a:p>
            <a:pPr>
              <a:buFont typeface="Wingdings" panose="05000000000000000000" pitchFamily="2" charset="2"/>
              <a:buChar char="n"/>
            </a:pPr>
            <a:r>
              <a:rPr kumimoji="1" lang="ja-JP" altLang="en-US" sz="2800" dirty="0" smtClean="0">
                <a:solidFill>
                  <a:srgbClr val="FF5050"/>
                </a:solidFill>
                <a:latin typeface="メイリオ" panose="020B0604030504040204" pitchFamily="50" charset="-128"/>
                <a:ea typeface="メイリオ" panose="020B0604030504040204" pitchFamily="50" charset="-128"/>
              </a:rPr>
              <a:t>人権活動等を通じた政策提言</a:t>
            </a:r>
            <a:endParaRPr kumimoji="1" lang="en-US" altLang="ja-JP" sz="2800" dirty="0" smtClean="0">
              <a:solidFill>
                <a:srgbClr val="FF5050"/>
              </a:solidFill>
              <a:latin typeface="メイリオ" panose="020B0604030504040204" pitchFamily="50" charset="-128"/>
              <a:ea typeface="メイリオ" panose="020B0604030504040204" pitchFamily="50" charset="-128"/>
            </a:endParaRPr>
          </a:p>
          <a:p>
            <a:pPr>
              <a:buFont typeface="Wingdings" panose="05000000000000000000" pitchFamily="2" charset="2"/>
              <a:buChar char="n"/>
            </a:pPr>
            <a:endParaRPr lang="en-US" altLang="ja-JP" sz="2800" dirty="0">
              <a:solidFill>
                <a:srgbClr val="FF5050"/>
              </a:solidFill>
              <a:latin typeface="メイリオ" panose="020B0604030504040204" pitchFamily="50" charset="-128"/>
              <a:ea typeface="メイリオ" panose="020B0604030504040204" pitchFamily="50" charset="-128"/>
            </a:endParaRPr>
          </a:p>
          <a:p>
            <a:pPr>
              <a:buFont typeface="Wingdings" panose="05000000000000000000" pitchFamily="2" charset="2"/>
              <a:buChar char="n"/>
            </a:pPr>
            <a:r>
              <a:rPr kumimoji="1" lang="ja-JP" altLang="en-US" sz="2800" dirty="0" smtClean="0">
                <a:solidFill>
                  <a:srgbClr val="FF5050"/>
                </a:solidFill>
                <a:latin typeface="メイリオ" panose="020B0604030504040204" pitchFamily="50" charset="-128"/>
                <a:ea typeface="メイリオ" panose="020B0604030504040204" pitchFamily="50" charset="-128"/>
              </a:rPr>
              <a:t>多方面で、多彩な人材が活躍</a:t>
            </a:r>
            <a:endParaRPr kumimoji="1" lang="en-US" altLang="ja-JP" sz="2800" dirty="0" smtClean="0">
              <a:solidFill>
                <a:srgbClr val="FF5050"/>
              </a:solidFill>
              <a:latin typeface="メイリオ" panose="020B0604030504040204" pitchFamily="50" charset="-128"/>
              <a:ea typeface="メイリオ" panose="020B0604030504040204" pitchFamily="50" charset="-128"/>
            </a:endParaRPr>
          </a:p>
          <a:p>
            <a:pPr>
              <a:buFont typeface="Wingdings" panose="05000000000000000000" pitchFamily="2" charset="2"/>
              <a:buChar char="n"/>
            </a:pPr>
            <a:endParaRPr lang="en-US" altLang="ja-JP" sz="2800" dirty="0">
              <a:solidFill>
                <a:srgbClr val="FF5050"/>
              </a:solidFill>
              <a:latin typeface="メイリオ" panose="020B0604030504040204" pitchFamily="50" charset="-128"/>
              <a:ea typeface="メイリオ" panose="020B0604030504040204" pitchFamily="50" charset="-128"/>
            </a:endParaRPr>
          </a:p>
          <a:p>
            <a:pPr>
              <a:buFont typeface="Wingdings" panose="05000000000000000000" pitchFamily="2" charset="2"/>
              <a:buChar char="n"/>
            </a:pPr>
            <a:r>
              <a:rPr kumimoji="1" lang="ja-JP" altLang="en-US" sz="2800" dirty="0" smtClean="0">
                <a:solidFill>
                  <a:srgbClr val="FF5050"/>
                </a:solidFill>
                <a:latin typeface="メイリオ" panose="020B0604030504040204" pitchFamily="50" charset="-128"/>
                <a:ea typeface="メイリオ" panose="020B0604030504040204" pitchFamily="50" charset="-128"/>
              </a:rPr>
              <a:t>多士済々による会員相互の親睦・交流に意欲的</a:t>
            </a:r>
            <a:endParaRPr kumimoji="1" lang="en-US" altLang="ja-JP" sz="2800" dirty="0" smtClean="0">
              <a:solidFill>
                <a:srgbClr val="FF5050"/>
              </a:solidFill>
              <a:latin typeface="メイリオ" panose="020B0604030504040204" pitchFamily="50" charset="-128"/>
              <a:ea typeface="メイリオ" panose="020B0604030504040204" pitchFamily="50" charset="-128"/>
            </a:endParaRPr>
          </a:p>
          <a:p>
            <a:pPr>
              <a:buFont typeface="Wingdings" panose="05000000000000000000" pitchFamily="2" charset="2"/>
              <a:buChar char="n"/>
            </a:pPr>
            <a:endParaRPr lang="en-US" altLang="ja-JP" sz="2800" dirty="0">
              <a:solidFill>
                <a:srgbClr val="FF5050"/>
              </a:solidFill>
              <a:latin typeface="メイリオ" panose="020B0604030504040204" pitchFamily="50" charset="-128"/>
              <a:ea typeface="メイリオ" panose="020B0604030504040204" pitchFamily="50" charset="-128"/>
            </a:endParaRPr>
          </a:p>
          <a:p>
            <a:pPr>
              <a:buFont typeface="Wingdings" panose="05000000000000000000" pitchFamily="2" charset="2"/>
              <a:buChar char="n"/>
            </a:pPr>
            <a:r>
              <a:rPr kumimoji="1" lang="ja-JP" altLang="en-US" sz="2800" dirty="0" smtClean="0">
                <a:solidFill>
                  <a:srgbClr val="FF5050"/>
                </a:solidFill>
                <a:latin typeface="メイリオ" panose="020B0604030504040204" pitchFamily="50" charset="-128"/>
                <a:ea typeface="メイリオ" panose="020B0604030504040204" pitchFamily="50" charset="-128"/>
              </a:rPr>
              <a:t>早くから女性弁護士の活躍・地位向上を牽引</a:t>
            </a:r>
            <a:endParaRPr kumimoji="1" lang="ja-JP" altLang="en-US" sz="2800" dirty="0">
              <a:solidFill>
                <a:srgbClr val="FF5050"/>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45140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2</a:t>
            </a:r>
            <a:r>
              <a:rPr kumimoji="1" lang="ja-JP" altLang="en-US" dirty="0" err="1" smtClean="0"/>
              <a:t>．</a:t>
            </a:r>
            <a:r>
              <a:rPr kumimoji="1" lang="ja-JP" altLang="en-US" dirty="0" smtClean="0"/>
              <a:t>人権活動を通じた政策団体として</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74331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611560" y="2166008"/>
            <a:ext cx="1943621" cy="2591495"/>
          </a:xfrm>
          <a:prstGeom prst="rect">
            <a:avLst/>
          </a:prstGeom>
          <a:noFill/>
          <a:ln w="9525">
            <a:noFill/>
            <a:miter lim="800000"/>
            <a:headEnd/>
            <a:tailEnd/>
          </a:ln>
        </p:spPr>
      </p:pic>
      <p:pic>
        <p:nvPicPr>
          <p:cNvPr id="19459" name="Picture 2"/>
          <p:cNvPicPr>
            <a:picLocks noChangeAspect="1" noChangeArrowheads="1"/>
          </p:cNvPicPr>
          <p:nvPr/>
        </p:nvPicPr>
        <p:blipFill>
          <a:blip r:embed="rId3"/>
          <a:srcRect/>
          <a:stretch>
            <a:fillRect/>
          </a:stretch>
        </p:blipFill>
        <p:spPr bwMode="auto">
          <a:xfrm>
            <a:off x="6516216" y="1844824"/>
            <a:ext cx="1616224" cy="2840671"/>
          </a:xfrm>
          <a:prstGeom prst="rect">
            <a:avLst/>
          </a:prstGeom>
          <a:noFill/>
          <a:ln w="9525">
            <a:noFill/>
            <a:miter lim="800000"/>
            <a:headEnd/>
            <a:tailEnd/>
          </a:ln>
        </p:spPr>
      </p:pic>
      <p:sp>
        <p:nvSpPr>
          <p:cNvPr id="5" name="タイトル 1"/>
          <p:cNvSpPr txBox="1">
            <a:spLocks/>
          </p:cNvSpPr>
          <p:nvPr/>
        </p:nvSpPr>
        <p:spPr>
          <a:xfrm>
            <a:off x="503548" y="5067094"/>
            <a:ext cx="8229600" cy="1314234"/>
          </a:xfrm>
          <a:prstGeom prst="rect">
            <a:avLst/>
          </a:prstGeom>
        </p:spPr>
        <p:txBody>
          <a:bodyPr anchor="ctr">
            <a:normAutofit fontScale="4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fontAlgn="auto">
              <a:spcAft>
                <a:spcPts val="0"/>
              </a:spcAft>
              <a:defRPr/>
            </a:pPr>
            <a:r>
              <a:rPr lang="ja-JP" altLang="en-US" dirty="0" smtClean="0">
                <a:solidFill>
                  <a:srgbClr val="002060"/>
                </a:solidFill>
                <a:latin typeface="ＭＳ Ｐゴシック" panose="020B0600070205080204" pitchFamily="50" charset="-128"/>
                <a:ea typeface="ＭＳ Ｐゴシック" panose="020B0600070205080204" pitchFamily="50" charset="-128"/>
              </a:rPr>
              <a:t>８　弁護士</a:t>
            </a:r>
            <a:r>
              <a:rPr lang="ja-JP" altLang="en-US" dirty="0">
                <a:solidFill>
                  <a:srgbClr val="002060"/>
                </a:solidFill>
                <a:latin typeface="ＭＳ Ｐゴシック" panose="020B0600070205080204" pitchFamily="50" charset="-128"/>
                <a:ea typeface="ＭＳ Ｐゴシック" panose="020B0600070205080204" pitchFamily="50" charset="-128"/>
              </a:rPr>
              <a:t>会館が新築された同じ年の昭和</a:t>
            </a:r>
            <a:r>
              <a:rPr lang="en-US" altLang="ja-JP" dirty="0">
                <a:solidFill>
                  <a:srgbClr val="002060"/>
                </a:solidFill>
                <a:latin typeface="ＭＳ Ｐゴシック" panose="020B0600070205080204" pitchFamily="50" charset="-128"/>
                <a:ea typeface="ＭＳ Ｐゴシック" panose="020B0600070205080204" pitchFamily="50" charset="-128"/>
              </a:rPr>
              <a:t>44</a:t>
            </a:r>
            <a:r>
              <a:rPr lang="ja-JP" altLang="en-US" dirty="0">
                <a:solidFill>
                  <a:srgbClr val="002060"/>
                </a:solidFill>
                <a:latin typeface="ＭＳ Ｐゴシック" panose="020B0600070205080204" pitchFamily="50" charset="-128"/>
                <a:ea typeface="ＭＳ Ｐゴシック" panose="020B0600070205080204" pitchFamily="50" charset="-128"/>
              </a:rPr>
              <a:t>年、春秋会は、春秋会強化委員会の答申を受けて、政策団体として弁護士会で役割を果たすことを決めました。</a:t>
            </a:r>
          </a:p>
          <a:p>
            <a:pPr algn="l" fontAlgn="auto">
              <a:spcAft>
                <a:spcPts val="0"/>
              </a:spcAft>
              <a:defRPr/>
            </a:pPr>
            <a:r>
              <a:rPr lang="ja-JP" altLang="en-US" dirty="0">
                <a:solidFill>
                  <a:srgbClr val="002060"/>
                </a:solidFill>
                <a:latin typeface="ＭＳ Ｐゴシック" panose="020B0600070205080204" pitchFamily="50" charset="-128"/>
                <a:ea typeface="ＭＳ Ｐゴシック" panose="020B0600070205080204" pitchFamily="50" charset="-128"/>
              </a:rPr>
              <a:t>答申書には、部会長をされていた木崎良平さん、中坊公平さん、鬼追明夫さんのお名前が記されています。</a:t>
            </a:r>
          </a:p>
          <a:p>
            <a:pPr algn="l" fontAlgn="auto">
              <a:spcAft>
                <a:spcPts val="0"/>
              </a:spcAft>
              <a:defRPr/>
            </a:pPr>
            <a:endParaRPr lang="zh-TW" altLang="en-US" sz="1800" dirty="0">
              <a:solidFill>
                <a:srgbClr val="002060"/>
              </a:solidFill>
              <a:latin typeface="ＭＳ Ｐゴシック" panose="020B0600070205080204" pitchFamily="50" charset="-128"/>
              <a:ea typeface="ＭＳ Ｐゴシック" panose="020B0600070205080204" pitchFamily="50" charset="-128"/>
            </a:endParaRPr>
          </a:p>
        </p:txBody>
      </p:sp>
      <p:sp>
        <p:nvSpPr>
          <p:cNvPr id="19457" name="タイトル 1"/>
          <p:cNvSpPr>
            <a:spLocks noGrp="1"/>
          </p:cNvSpPr>
          <p:nvPr>
            <p:ph type="title"/>
          </p:nvPr>
        </p:nvSpPr>
        <p:spPr>
          <a:xfrm>
            <a:off x="1465312" y="1616991"/>
            <a:ext cx="4690864" cy="850106"/>
          </a:xfrm>
          <a:solidFill>
            <a:schemeClr val="bg1"/>
          </a:solidFill>
          <a:ln w="19050">
            <a:solidFill>
              <a:srgbClr val="7030A0"/>
            </a:solidFill>
          </a:ln>
        </p:spPr>
        <p:txBody>
          <a:bodyPr>
            <a:normAutofit/>
          </a:bodyPr>
          <a:lstStyle/>
          <a:p>
            <a:pPr eaLnBrk="1" hangingPunct="1"/>
            <a:r>
              <a:rPr lang="zh-TW" altLang="en-US" sz="2400" dirty="0" smtClean="0">
                <a:latin typeface="ＭＳ Ｐゴシック" panose="020B0600070205080204" pitchFamily="50" charset="-128"/>
                <a:ea typeface="ＭＳ Ｐゴシック" panose="020B0600070205080204" pitchFamily="50" charset="-128"/>
              </a:rPr>
              <a:t>春秋会強化委員会報告書</a:t>
            </a:r>
            <a:br>
              <a:rPr lang="zh-TW" altLang="en-US" sz="2400" dirty="0" smtClean="0">
                <a:latin typeface="ＭＳ Ｐゴシック" panose="020B0600070205080204" pitchFamily="50" charset="-128"/>
                <a:ea typeface="ＭＳ Ｐゴシック" panose="020B0600070205080204" pitchFamily="50" charset="-128"/>
              </a:rPr>
            </a:br>
            <a:r>
              <a:rPr lang="zh-TW" altLang="en-US" sz="2400" dirty="0" smtClean="0">
                <a:latin typeface="ＭＳ Ｐゴシック" panose="020B0600070205080204" pitchFamily="50" charset="-128"/>
                <a:ea typeface="ＭＳ Ｐゴシック" panose="020B0600070205080204" pitchFamily="50" charset="-128"/>
              </a:rPr>
              <a:t>    </a:t>
            </a:r>
            <a:r>
              <a:rPr lang="en-US" altLang="zh-TW" sz="2400" dirty="0" smtClean="0">
                <a:latin typeface="ＭＳ Ｐゴシック" panose="020B0600070205080204" pitchFamily="50" charset="-128"/>
                <a:ea typeface="ＭＳ Ｐゴシック" panose="020B0600070205080204" pitchFamily="50" charset="-128"/>
              </a:rPr>
              <a:t>(</a:t>
            </a:r>
            <a:r>
              <a:rPr lang="zh-TW" altLang="en-US" sz="2400" dirty="0" smtClean="0">
                <a:latin typeface="ＭＳ Ｐゴシック" panose="020B0600070205080204" pitchFamily="50" charset="-128"/>
                <a:ea typeface="ＭＳ Ｐゴシック" panose="020B0600070205080204" pitchFamily="50" charset="-128"/>
              </a:rPr>
              <a:t>上坂明委員長</a:t>
            </a:r>
            <a:r>
              <a:rPr lang="en-US" altLang="zh-TW" sz="2400" dirty="0" smtClean="0">
                <a:latin typeface="ＭＳ Ｐゴシック" panose="020B0600070205080204" pitchFamily="50" charset="-128"/>
                <a:ea typeface="ＭＳ Ｐゴシック" panose="020B0600070205080204" pitchFamily="50" charset="-128"/>
              </a:rPr>
              <a:t>)  </a:t>
            </a:r>
            <a:r>
              <a:rPr lang="ja-JP" altLang="en-US" sz="2400" dirty="0" smtClean="0">
                <a:latin typeface="ＭＳ Ｐゴシック" panose="020B0600070205080204" pitchFamily="50" charset="-128"/>
                <a:ea typeface="ＭＳ Ｐゴシック" panose="020B0600070205080204" pitchFamily="50" charset="-128"/>
              </a:rPr>
              <a:t>  </a:t>
            </a:r>
            <a:r>
              <a:rPr lang="zh-TW" altLang="en-US" sz="2400" dirty="0" smtClean="0">
                <a:latin typeface="ＭＳ Ｐゴシック" panose="020B0600070205080204" pitchFamily="50" charset="-128"/>
                <a:ea typeface="ＭＳ Ｐゴシック" panose="020B0600070205080204" pitchFamily="50" charset="-128"/>
              </a:rPr>
              <a:t>昭和</a:t>
            </a:r>
            <a:r>
              <a:rPr lang="en-US" altLang="zh-TW" sz="2400" dirty="0" smtClean="0">
                <a:latin typeface="ＭＳ Ｐゴシック" panose="020B0600070205080204" pitchFamily="50" charset="-128"/>
                <a:ea typeface="ＭＳ Ｐゴシック" panose="020B0600070205080204" pitchFamily="50" charset="-128"/>
              </a:rPr>
              <a:t>44</a:t>
            </a:r>
            <a:r>
              <a:rPr lang="zh-TW" altLang="en-US" sz="2400" dirty="0" smtClean="0">
                <a:latin typeface="ＭＳ Ｐゴシック" panose="020B0600070205080204" pitchFamily="50" charset="-128"/>
                <a:ea typeface="ＭＳ Ｐゴシック" panose="020B0600070205080204" pitchFamily="50" charset="-128"/>
              </a:rPr>
              <a:t>年</a:t>
            </a:r>
            <a:r>
              <a:rPr lang="en-US" altLang="zh-TW" sz="2400" dirty="0" smtClean="0">
                <a:latin typeface="ＭＳ Ｐゴシック" panose="020B0600070205080204" pitchFamily="50" charset="-128"/>
                <a:ea typeface="ＭＳ Ｐゴシック" panose="020B0600070205080204" pitchFamily="50" charset="-128"/>
              </a:rPr>
              <a:t>4</a:t>
            </a:r>
            <a:r>
              <a:rPr lang="zh-TW" altLang="en-US" sz="2400" dirty="0" smtClean="0">
                <a:latin typeface="ＭＳ Ｐゴシック" panose="020B0600070205080204" pitchFamily="50" charset="-128"/>
                <a:ea typeface="ＭＳ Ｐゴシック" panose="020B0600070205080204" pitchFamily="50" charset="-128"/>
              </a:rPr>
              <a:t>月</a:t>
            </a:r>
          </a:p>
        </p:txBody>
      </p:sp>
      <p:sp>
        <p:nvSpPr>
          <p:cNvPr id="2" name="正方形/長方形 1"/>
          <p:cNvSpPr/>
          <p:nvPr/>
        </p:nvSpPr>
        <p:spPr>
          <a:xfrm>
            <a:off x="3059832" y="2996952"/>
            <a:ext cx="2736304" cy="17605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smtClean="0"/>
              <a:t>コンテンツを紹介する</a:t>
            </a:r>
            <a:endParaRPr kumimoji="1" lang="en-US" altLang="ja-JP" dirty="0" smtClean="0"/>
          </a:p>
        </p:txBody>
      </p:sp>
      <p:sp>
        <p:nvSpPr>
          <p:cNvPr id="4" name="正方形/長方形 3"/>
          <p:cNvSpPr/>
          <p:nvPr/>
        </p:nvSpPr>
        <p:spPr>
          <a:xfrm>
            <a:off x="503548" y="347225"/>
            <a:ext cx="7848872" cy="936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kumimoji="1" lang="ja-JP" altLang="en-US" sz="3200" dirty="0" smtClean="0">
                <a:solidFill>
                  <a:srgbClr val="339933"/>
                </a:solidFill>
                <a:latin typeface="ＭＳ Ｐゴシック" panose="020B0600070205080204" pitchFamily="50" charset="-128"/>
                <a:ea typeface="ＭＳ Ｐゴシック" panose="020B0600070205080204" pitchFamily="50" charset="-128"/>
              </a:rPr>
              <a:t>Ｈ４４年　政策団体へと方向を定める</a:t>
            </a:r>
            <a:endParaRPr kumimoji="1" lang="ja-JP" altLang="en-US" sz="3200" dirty="0">
              <a:solidFill>
                <a:srgbClr val="339933"/>
              </a:solidFill>
              <a:latin typeface="ＭＳ Ｐゴシック" panose="020B0600070205080204" pitchFamily="50" charset="-128"/>
              <a:ea typeface="ＭＳ Ｐゴシック" panose="020B0600070205080204" pitchFamily="50"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基礎">
  <a:themeElements>
    <a:clrScheme name="緑">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基礎</Template>
  <TotalTime>3027</TotalTime>
  <Words>1628</Words>
  <Application>Microsoft Office PowerPoint</Application>
  <PresentationFormat>画面に合わせる (4:3)</PresentationFormat>
  <Paragraphs>153</Paragraphs>
  <Slides>56</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56</vt:i4>
      </vt:variant>
    </vt:vector>
  </HeadingPairs>
  <TitlesOfParts>
    <vt:vector size="64" baseType="lpstr">
      <vt:lpstr>ＭＳ Ｐゴシック</vt:lpstr>
      <vt:lpstr>ＭＳ ゴシック</vt:lpstr>
      <vt:lpstr>メイリオ</vt:lpstr>
      <vt:lpstr>Arial</vt:lpstr>
      <vt:lpstr>Calibri</vt:lpstr>
      <vt:lpstr>Corbel</vt:lpstr>
      <vt:lpstr>Wingdings</vt:lpstr>
      <vt:lpstr>基礎</vt:lpstr>
      <vt:lpstr>春秋会60周年記念</vt:lpstr>
      <vt:lpstr>第1　春秋会の誕生</vt:lpstr>
      <vt:lpstr>春秋会の結成  昭和33年7月</vt:lpstr>
      <vt:lpstr>結成の中心になった人々</vt:lpstr>
      <vt:lpstr>結成の理念</vt:lpstr>
      <vt:lpstr>７　ちなみに、弁護士会館ですが手狭になり、昭和44年に裁判所の南東に6階建で新会館が建築されました。 　また裁判所も、その5年後の昭和49年に本館が竣工しました。 　この写真は、旧庁舎がまだ取壊される前で、新旧庁舎がともに写っています。</vt:lpstr>
      <vt:lpstr>この60年で培ってきた春秋会らしさ</vt:lpstr>
      <vt:lpstr>2．人権活動を通じた政策団体として</vt:lpstr>
      <vt:lpstr>春秋会強化委員会報告書     (上坂明委員長)    昭和44年4月</vt:lpstr>
      <vt:lpstr>「弁護士会の当面する課題」の発行</vt:lpstr>
      <vt:lpstr>座談会　法曹人口問題・法テラス</vt:lpstr>
      <vt:lpstr>座談会　職域拡大・刑事司法改革</vt:lpstr>
      <vt:lpstr>不祥事防止・預かり金管理シンポジウム</vt:lpstr>
      <vt:lpstr>共謀罪法案に反対</vt:lpstr>
      <vt:lpstr>弁護士会（＋日弁連）の委員会で活動</vt:lpstr>
      <vt:lpstr>座談会「委員会活動のすすめ」</vt:lpstr>
      <vt:lpstr>様々な弁護団活動でも中心に</vt:lpstr>
      <vt:lpstr>引き継がれる弁護団活動の伝統</vt:lpstr>
      <vt:lpstr>3．多彩な人材の輩出</vt:lpstr>
      <vt:lpstr>中坊公平会員(9期)</vt:lpstr>
      <vt:lpstr>その後も、引き続き、会長職を推薦</vt:lpstr>
      <vt:lpstr>PowerPoint プレゼンテーション</vt:lpstr>
      <vt:lpstr>各委員会の委員長等にも</vt:lpstr>
      <vt:lpstr>日弁連の活動を支える</vt:lpstr>
      <vt:lpstr> そして、日弁連の中枢を担う会長にも、大阪のみなさんの応援を得て就任し、全国を牽引する役割も果たしていただいています 　　　（中坊公平さん、鬼追明夫さん、久保井一匡さん、宮崎誠さん） </vt:lpstr>
      <vt:lpstr>最高裁判事 の激務にも</vt:lpstr>
      <vt:lpstr>4．親睦と会員交流</vt:lpstr>
      <vt:lpstr>会員交流</vt:lpstr>
      <vt:lpstr>「ＯＡと弁護士業務」  なにわ共同法律事務所を訪ねて  </vt:lpstr>
      <vt:lpstr>先輩弁護士の失敗経験集 平成3年</vt:lpstr>
      <vt:lpstr>特集「弁護士子育て論」</vt:lpstr>
      <vt:lpstr>オフィスでできる筋トレ研修</vt:lpstr>
      <vt:lpstr>PowerPoint プレゼンテーション</vt:lpstr>
      <vt:lpstr>おすすめの映画、音楽</vt:lpstr>
      <vt:lpstr>60期代 新人増えて　歓迎会もにぎやかに</vt:lpstr>
      <vt:lpstr>新人歓迎旅行 浜松</vt:lpstr>
      <vt:lpstr>再びベトナムへ 平成30年</vt:lpstr>
      <vt:lpstr>春秋会テニス・スキー</vt:lpstr>
      <vt:lpstr>春秋会ゴルフ </vt:lpstr>
      <vt:lpstr>親睦活動の活性化  </vt:lpstr>
      <vt:lpstr>ビアパーティも若手がたくさん参加</vt:lpstr>
      <vt:lpstr>甲子園阪神観戦ツアー</vt:lpstr>
      <vt:lpstr>ウイスキー工場見学</vt:lpstr>
      <vt:lpstr>繁昌亭落語鑑賞</vt:lpstr>
      <vt:lpstr>春秋会バーベキュー</vt:lpstr>
      <vt:lpstr>親子で地引き網</vt:lpstr>
      <vt:lpstr>大阪弁護士会会派対抗リレー</vt:lpstr>
      <vt:lpstr>5．女性弁護士の活躍  男女共同参画の先頭に</vt:lpstr>
      <vt:lpstr>女性弁護士座談会 昭和63年</vt:lpstr>
      <vt:lpstr>様々な分野で女性弁護士としての力を発揮している</vt:lpstr>
      <vt:lpstr>女性副会長も続々誕生</vt:lpstr>
      <vt:lpstr>そして中坊会長から30年後の 平成２６年 初の女性会長誕生   石田法子さん  </vt:lpstr>
      <vt:lpstr>60期以降増加する女性弁護士の活躍を支える環境整備を</vt:lpstr>
      <vt:lpstr>特報　 60周年記念「戦争と私」インタュー</vt:lpstr>
      <vt:lpstr>2018年度平野幹事長執行部 のみなさん</vt:lpstr>
      <vt:lpstr>ご静聴ありがとうございました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岩田研二郎</dc:creator>
  <cp:lastModifiedBy>aoki</cp:lastModifiedBy>
  <cp:revision>164</cp:revision>
  <dcterms:created xsi:type="dcterms:W3CDTF">2018-06-29T13:57:54Z</dcterms:created>
  <dcterms:modified xsi:type="dcterms:W3CDTF">2018-09-02T16:59:46Z</dcterms:modified>
</cp:coreProperties>
</file>